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9"/>
  </p:notesMasterIdLst>
  <p:sldIdLst>
    <p:sldId id="256" r:id="rId5"/>
    <p:sldId id="270" r:id="rId6"/>
    <p:sldId id="257" r:id="rId7"/>
    <p:sldId id="258" r:id="rId8"/>
    <p:sldId id="259" r:id="rId9"/>
    <p:sldId id="260" r:id="rId10"/>
    <p:sldId id="261" r:id="rId11"/>
    <p:sldId id="262" r:id="rId12"/>
    <p:sldId id="271" r:id="rId13"/>
    <p:sldId id="266" r:id="rId14"/>
    <p:sldId id="267" r:id="rId15"/>
    <p:sldId id="268" r:id="rId16"/>
    <p:sldId id="269"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vPwKJZo5M0J+7TIK9UhTQ==" hashData="8MPzOM41biRLxmY/LRu5lj/lzUASPKLIKKIs1ChYCcjTPhF4QHtipto5ngMei1df4cVWiA0qlA0o26QvCuY9+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E28"/>
    <a:srgbClr val="01739A"/>
    <a:srgbClr val="D9E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5CDA55-CB1C-E61A-447A-7B27CD37D86A}" v="63" dt="2023-04-13T15:25:04.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597" autoAdjust="0"/>
  </p:normalViewPr>
  <p:slideViewPr>
    <p:cSldViewPr snapToGrid="0">
      <p:cViewPr varScale="1">
        <p:scale>
          <a:sx n="120" d="100"/>
          <a:sy n="120" d="100"/>
        </p:scale>
        <p:origin x="12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40C8F0-AF33-499A-86CB-C9046B242A44}" type="datetimeFigureOut">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1BF17-6FF6-403F-9A53-D77BB42343CF}" type="slidenum">
              <a:t>‹#›</a:t>
            </a:fld>
            <a:endParaRPr lang="en-US"/>
          </a:p>
        </p:txBody>
      </p:sp>
    </p:spTree>
    <p:extLst>
      <p:ext uri="{BB962C8B-B14F-4D97-AF65-F5344CB8AC3E}">
        <p14:creationId xmlns:p14="http://schemas.microsoft.com/office/powerpoint/2010/main" val="2165911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Honeybee</a:t>
            </a:r>
            <a:r>
              <a:rPr lang="en-US" dirty="0"/>
              <a:t>: 1 species of honeybee, </a:t>
            </a:r>
            <a:r>
              <a:rPr lang="en-US" b="1" dirty="0"/>
              <a:t>domesticated</a:t>
            </a:r>
            <a:r>
              <a:rPr lang="en-US" dirty="0"/>
              <a:t> in the UK. </a:t>
            </a:r>
            <a:endParaRPr lang="en-US"/>
          </a:p>
          <a:p>
            <a:r>
              <a:rPr lang="en-US" dirty="0"/>
              <a:t>The honeybee is the only UK bee species that makes honey and is managed by beekeepers. A hive can have up to 100,000 bees and is made up of one queen, female workers and male drones. Pollen is held in baskets on the back legs.</a:t>
            </a:r>
            <a:endParaRPr lang="en-US" dirty="0">
              <a:cs typeface="Calibri"/>
            </a:endParaRPr>
          </a:p>
          <a:p>
            <a:endParaRPr lang="en-US" b="1" dirty="0">
              <a:cs typeface="Calibri"/>
            </a:endParaRPr>
          </a:p>
          <a:p>
            <a:r>
              <a:rPr lang="en-US" b="1" dirty="0"/>
              <a:t>Bumblebees</a:t>
            </a:r>
            <a:r>
              <a:rPr lang="en-US" dirty="0"/>
              <a:t>: 24 species of bumblebee – all of which are </a:t>
            </a:r>
            <a:r>
              <a:rPr lang="en-US" b="1" dirty="0"/>
              <a:t>wild.</a:t>
            </a:r>
            <a:r>
              <a:rPr lang="en-US" dirty="0"/>
              <a:t> </a:t>
            </a:r>
          </a:p>
          <a:p>
            <a:r>
              <a:rPr lang="en-US" dirty="0"/>
              <a:t>Most species are social and live in nests of 50–400 bees. A social nest creates queens, female workers and males. Bumblebees often like to nest where small mammals or birds have nested before. Pollen is held in baskets on the back legs.</a:t>
            </a:r>
            <a:endParaRPr lang="en-US" dirty="0">
              <a:cs typeface="Calibri" panose="020F0502020204030204"/>
            </a:endParaRPr>
          </a:p>
          <a:p>
            <a:endParaRPr lang="en-US" dirty="0">
              <a:cs typeface="Calibri" panose="020F0502020204030204"/>
            </a:endParaRPr>
          </a:p>
          <a:p>
            <a:r>
              <a:rPr lang="en-US" b="1" dirty="0"/>
              <a:t>Solitary bees</a:t>
            </a:r>
            <a:r>
              <a:rPr lang="en-US" dirty="0"/>
              <a:t>: 250 solitary bee species – all of which are </a:t>
            </a:r>
            <a:r>
              <a:rPr lang="en-US" b="1" dirty="0"/>
              <a:t>wild</a:t>
            </a:r>
            <a:r>
              <a:rPr lang="en-US" dirty="0"/>
              <a:t>.</a:t>
            </a:r>
            <a:endParaRPr lang="en-US" dirty="0">
              <a:cs typeface="Calibri"/>
            </a:endParaRPr>
          </a:p>
          <a:p>
            <a:r>
              <a:rPr lang="en-US" dirty="0"/>
              <a:t>Solitary bees do not have social colonies with workers. Each female tends to her own young, although they are called solitary bees, some can be found living in large groups. Bee hotels, bare ground and banks can be used for nesting by solitary bees. Pollen is held in dense hairs, either on the back legs or under the abdomen, depending on the species.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6E1BF17-6FF6-403F-9A53-D77BB42343CF}" type="slidenum">
              <a:t>3</a:t>
            </a:fld>
            <a:endParaRPr lang="en-US"/>
          </a:p>
        </p:txBody>
      </p:sp>
    </p:spTree>
    <p:extLst>
      <p:ext uri="{BB962C8B-B14F-4D97-AF65-F5344CB8AC3E}">
        <p14:creationId xmlns:p14="http://schemas.microsoft.com/office/powerpoint/2010/main" val="1802696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24 species of bumblebee currently resident in Britain. 8 of these species are widespread across most of Britain and are known as the ‘Big 8’. </a:t>
            </a:r>
          </a:p>
          <a:p>
            <a:endParaRPr lang="en-US" dirty="0">
              <a:cs typeface="Calibri"/>
            </a:endParaRPr>
          </a:p>
          <a:p>
            <a:r>
              <a:rPr lang="en-US" dirty="0"/>
              <a:t>How to identify a bumblebee</a:t>
            </a:r>
          </a:p>
          <a:p>
            <a:endParaRPr lang="en-US" dirty="0"/>
          </a:p>
          <a:p>
            <a:r>
              <a:rPr lang="en-US" dirty="0"/>
              <a:t>1. What does a bumblebee look like?</a:t>
            </a:r>
          </a:p>
          <a:p>
            <a:r>
              <a:rPr lang="en-US" dirty="0"/>
              <a:t>Bumblebees are hairy insects with an audible buzz and a characteristic bumbling flight. Their bodies have three sections: the head, the thorax and the abdomen. The queens can be very large, while workers and males can vary in size. Be aware that there are some other insects that mimic bumblebees, like hoverflies, however these insects hover and dart and have large fly-like eyes.</a:t>
            </a:r>
          </a:p>
          <a:p>
            <a:endParaRPr lang="en-US" dirty="0"/>
          </a:p>
          <a:p>
            <a:r>
              <a:rPr lang="en-US" dirty="0"/>
              <a:t>2. What </a:t>
            </a:r>
            <a:r>
              <a:rPr lang="en-US" dirty="0" err="1"/>
              <a:t>colour</a:t>
            </a:r>
            <a:r>
              <a:rPr lang="en-US" dirty="0"/>
              <a:t> is the tail?</a:t>
            </a:r>
          </a:p>
          <a:p>
            <a:r>
              <a:rPr lang="en-US" dirty="0"/>
              <a:t>Bumblebees fall into three rough groups based on tail </a:t>
            </a:r>
            <a:r>
              <a:rPr lang="en-US" dirty="0" err="1"/>
              <a:t>colour</a:t>
            </a:r>
            <a:r>
              <a:rPr lang="en-US" dirty="0"/>
              <a:t>: white-tailed (includes off-white to beige), red-tailed, and ‘uniform-tailed’ bees, where the tail is the same </a:t>
            </a:r>
            <a:r>
              <a:rPr lang="en-US" dirty="0" err="1"/>
              <a:t>colour</a:t>
            </a:r>
            <a:r>
              <a:rPr lang="en-US" dirty="0"/>
              <a:t> as the rest of the abdomen (usually ginger).</a:t>
            </a:r>
          </a:p>
          <a:p>
            <a:endParaRPr lang="en-US" dirty="0"/>
          </a:p>
          <a:p>
            <a:r>
              <a:rPr lang="en-US" dirty="0"/>
              <a:t>3. How many </a:t>
            </a:r>
            <a:r>
              <a:rPr lang="en-US" dirty="0" err="1"/>
              <a:t>colour</a:t>
            </a:r>
            <a:r>
              <a:rPr lang="en-US" dirty="0"/>
              <a:t> bands does it have?</a:t>
            </a:r>
          </a:p>
          <a:p>
            <a:r>
              <a:rPr lang="en-US" dirty="0"/>
              <a:t>Not including black hair or the tail </a:t>
            </a:r>
            <a:r>
              <a:rPr lang="en-US" dirty="0" err="1"/>
              <a:t>colour</a:t>
            </a:r>
            <a:r>
              <a:rPr lang="en-US" dirty="0"/>
              <a:t>, how many bands or solid </a:t>
            </a:r>
            <a:r>
              <a:rPr lang="en-US" dirty="0" err="1"/>
              <a:t>colours</a:t>
            </a:r>
            <a:r>
              <a:rPr lang="en-US" dirty="0"/>
              <a:t> do you see on the thorax and the abdomen? Adding this information with the tail </a:t>
            </a:r>
            <a:r>
              <a:rPr lang="en-US" dirty="0" err="1"/>
              <a:t>colour</a:t>
            </a:r>
            <a:r>
              <a:rPr lang="en-US" dirty="0"/>
              <a:t> and comparing with the eight bees detailed in this app should be enough to work out which common bumblebee species you have seen. </a:t>
            </a:r>
          </a:p>
          <a:p>
            <a:endParaRPr lang="en-US" dirty="0">
              <a:cs typeface="Calibri"/>
            </a:endParaRPr>
          </a:p>
        </p:txBody>
      </p:sp>
      <p:sp>
        <p:nvSpPr>
          <p:cNvPr id="4" name="Slide Number Placeholder 3"/>
          <p:cNvSpPr>
            <a:spLocks noGrp="1"/>
          </p:cNvSpPr>
          <p:nvPr>
            <p:ph type="sldNum" sz="quarter" idx="5"/>
          </p:nvPr>
        </p:nvSpPr>
        <p:spPr/>
        <p:txBody>
          <a:bodyPr/>
          <a:lstStyle/>
          <a:p>
            <a:fld id="{86E1BF17-6FF6-403F-9A53-D77BB42343CF}" type="slidenum">
              <a:t>4</a:t>
            </a:fld>
            <a:endParaRPr lang="en-US"/>
          </a:p>
        </p:txBody>
      </p:sp>
    </p:spTree>
    <p:extLst>
      <p:ext uri="{BB962C8B-B14F-4D97-AF65-F5344CB8AC3E}">
        <p14:creationId xmlns:p14="http://schemas.microsoft.com/office/powerpoint/2010/main" val="407622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pollination? </a:t>
            </a:r>
            <a:endParaRPr lang="en-US"/>
          </a:p>
          <a:p>
            <a:r>
              <a:rPr lang="en-US" dirty="0"/>
              <a:t>Pollination occurs when pollen from a flower’s anther is transferred to the stigma of another flower of the same type. When this happens, the pollen sends a pollen tube down to the ovary and into an ovule. When this happens </a:t>
            </a:r>
            <a:r>
              <a:rPr lang="en-US" dirty="0" err="1"/>
              <a:t>fertilisation</a:t>
            </a:r>
            <a:r>
              <a:rPr lang="en-US" dirty="0"/>
              <a:t> occurs and a seed is created. </a:t>
            </a:r>
            <a:endParaRPr lang="en-US" dirty="0">
              <a:cs typeface="Calibri"/>
            </a:endParaRPr>
          </a:p>
          <a:p>
            <a:r>
              <a:rPr lang="en-US" b="1" dirty="0"/>
              <a:t>Why are bumblebees important in pollination?</a:t>
            </a:r>
            <a:r>
              <a:rPr lang="en-US" dirty="0"/>
              <a:t> </a:t>
            </a:r>
            <a:endParaRPr lang="en-US"/>
          </a:p>
          <a:p>
            <a:r>
              <a:rPr lang="en-US" dirty="0"/>
              <a:t>Bumblebees visit flowers to collect pollen, for their larvae, and nectar. When the bumblebees collect the pollen, some of it sticks to their hairs. When the bumblebee lands on the next flower some of the pollen can fall off. Bumblebees often show preferences when feeding and visit lots of flowers of the same type. </a:t>
            </a:r>
          </a:p>
          <a:p>
            <a:r>
              <a:rPr lang="en-US" b="1" dirty="0"/>
              <a:t>Why do we need bumblebees to produce some of the food that we eat? </a:t>
            </a:r>
            <a:endParaRPr lang="en-US" b="1" dirty="0">
              <a:cs typeface="Calibri"/>
            </a:endParaRPr>
          </a:p>
          <a:p>
            <a:r>
              <a:rPr lang="en-US" dirty="0"/>
              <a:t>When </a:t>
            </a:r>
            <a:r>
              <a:rPr lang="en-US" dirty="0" err="1"/>
              <a:t>fertilisation</a:t>
            </a:r>
            <a:r>
              <a:rPr lang="en-US" dirty="0"/>
              <a:t> happens, a seed is formed in a flower’s ovary. That ovary then swells and becomes the flesh of a fruit. Many of these fruits, such as apples, are eaten by people. Bumblebees are important in this process because they transport pollen from one flower to another to allow </a:t>
            </a:r>
            <a:r>
              <a:rPr lang="en-US" dirty="0" err="1"/>
              <a:t>fertilisation</a:t>
            </a:r>
            <a:r>
              <a:rPr lang="en-US" dirty="0"/>
              <a:t> to take place.</a:t>
            </a:r>
            <a:endParaRPr lang="en-US">
              <a:cs typeface="Calibri"/>
            </a:endParaRPr>
          </a:p>
        </p:txBody>
      </p:sp>
      <p:sp>
        <p:nvSpPr>
          <p:cNvPr id="4" name="Slide Number Placeholder 3"/>
          <p:cNvSpPr>
            <a:spLocks noGrp="1"/>
          </p:cNvSpPr>
          <p:nvPr>
            <p:ph type="sldNum" sz="quarter" idx="5"/>
          </p:nvPr>
        </p:nvSpPr>
        <p:spPr/>
        <p:txBody>
          <a:bodyPr/>
          <a:lstStyle/>
          <a:p>
            <a:fld id="{86E1BF17-6FF6-403F-9A53-D77BB42343CF}" type="slidenum">
              <a:t>5</a:t>
            </a:fld>
            <a:endParaRPr lang="en-US"/>
          </a:p>
        </p:txBody>
      </p:sp>
    </p:spTree>
    <p:extLst>
      <p:ext uri="{BB962C8B-B14F-4D97-AF65-F5344CB8AC3E}">
        <p14:creationId xmlns:p14="http://schemas.microsoft.com/office/powerpoint/2010/main" val="618447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well-known that bumblebees are great pollinators, and therefore have a key role in producing much of the food that we eat. Through the pollination of many commercial crops such as tomatoes, peas, apples and strawberries, insects are estimated to contribute over £600 million per annum to the UK economy (2015), and in doing so prop up the £108 billion per-year food and drink industry in Britain. Across the EU, insect pollinators are estimated to contribute €14.2 billion annually to the EU economy (2012). If bumblebee and other insect pollinator declines continue, the extremely high cost of pollinating these plants by other means could significantly increase the cost of fruit and vegetables (hand-pollinating British crops has been estimated to cost £1.8 billion annually).</a:t>
            </a:r>
          </a:p>
          <a:p>
            <a:endParaRPr lang="en-US" dirty="0"/>
          </a:p>
          <a:p>
            <a:r>
              <a:rPr lang="en-US" dirty="0"/>
              <a:t>Bumblebees also help pollinate many wildflowers, allowing them to reproduce. Without this pollination many of these plants would not produce seeds, resulting in declines in both abundance and distribution for a range of species. As these plants are often the basis of complex food chains, it is easy to imagine how other wildlife such as other insects, birds and mammals would all suffer if bees disappeared.</a:t>
            </a:r>
            <a:endParaRPr lang="en-US" dirty="0">
              <a:cs typeface="Calibri" panose="020F0502020204030204"/>
            </a:endParaRPr>
          </a:p>
          <a:p>
            <a:endParaRPr lang="en-US" dirty="0"/>
          </a:p>
          <a:p>
            <a:r>
              <a:rPr lang="en-US" dirty="0"/>
              <a:t>Bumblebees and other pollinators also play a vital role in our own health and wellbeing. By ensuring the diversity and abundance of fruits and vegetables, bumblebees ensure that we have access to a healthy and nutritious diet. Furthermore, through the service of pollination they also underpin the wider ecosystems and natural landscapes that can have such positive impacts on our wellbeing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6E1BF17-6FF6-403F-9A53-D77BB42343CF}" type="slidenum">
              <a:t>6</a:t>
            </a:fld>
            <a:endParaRPr lang="en-US"/>
          </a:p>
        </p:txBody>
      </p:sp>
    </p:spTree>
    <p:extLst>
      <p:ext uri="{BB962C8B-B14F-4D97-AF65-F5344CB8AC3E}">
        <p14:creationId xmlns:p14="http://schemas.microsoft.com/office/powerpoint/2010/main" val="3756404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do bumblebees need our help?</a:t>
            </a:r>
          </a:p>
          <a:p>
            <a:r>
              <a:rPr lang="en-US" dirty="0"/>
              <a:t>Bumblebees only feed on flowers. Each colony of bumblebees needs to have access to enough flowers to sustain 40-400 workers, throughout the lifespan of the nest (potentially several months March-October) in order to allow the queen to produce new males and queens at the end of the colony lifecycle.</a:t>
            </a:r>
            <a:endParaRPr lang="en-US" dirty="0">
              <a:cs typeface="Calibri"/>
            </a:endParaRPr>
          </a:p>
          <a:p>
            <a:endParaRPr lang="en-US" dirty="0"/>
          </a:p>
          <a:p>
            <a:r>
              <a:rPr lang="en-US" dirty="0"/>
              <a:t>Habitat loss has been the main driver of bumblebee decline. With the loss of over 97% of Britain’s flower-rich meadows, in the last century, it is no surprise that bumblebees have been put under enormous pressure. There have been many factors that have led to the loss of flower-rich meadows, including urban expansion, herbicide and pesticide use, and agricultural intensification.</a:t>
            </a:r>
            <a:endParaRPr lang="en-US" dirty="0">
              <a:cs typeface="Calibri" panose="020F0502020204030204"/>
            </a:endParaRPr>
          </a:p>
          <a:p>
            <a:endParaRPr lang="en-US" dirty="0"/>
          </a:p>
          <a:p>
            <a:r>
              <a:rPr lang="en-US" dirty="0"/>
              <a:t>Bumblebees also face an increasing threat from climate change. As a species that has adapted to survive in cooler climates, many bumblebees will be squeezed northwards as the climate continues to warm. This could cause a particular problem for some of our rarest bumblebees, including the Great Yellow bumblebee, which is already clinging to survival in isolated pockets along Britain’s most northerly coastline and islands. Summer droughts, intensifying winter storm, and shifts in seasonal patterns, such as early springs, will also cause huge problems for bumblebees.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6E1BF17-6FF6-403F-9A53-D77BB42343CF}" type="slidenum">
              <a:t>7</a:t>
            </a:fld>
            <a:endParaRPr lang="en-US"/>
          </a:p>
        </p:txBody>
      </p:sp>
    </p:spTree>
    <p:extLst>
      <p:ext uri="{BB962C8B-B14F-4D97-AF65-F5344CB8AC3E}">
        <p14:creationId xmlns:p14="http://schemas.microsoft.com/office/powerpoint/2010/main" val="4039248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help bumblebees?</a:t>
            </a:r>
            <a:endParaRPr lang="en-US" dirty="0">
              <a:cs typeface="Calibri"/>
            </a:endParaRPr>
          </a:p>
          <a:p>
            <a:r>
              <a:rPr lang="en-US" dirty="0"/>
              <a:t>The importance of our local outdoor spaces as bumblebee havens is more significant than ever. The good news is you don’t have to be an expert gardener to help bees; you don’t even have to have a garden! A window-box, balcony or hanging basket will do.</a:t>
            </a:r>
            <a:endParaRPr lang="en-US" dirty="0">
              <a:cs typeface="Calibri"/>
            </a:endParaRPr>
          </a:p>
          <a:p>
            <a:endParaRPr lang="en-US" dirty="0">
              <a:cs typeface="Calibri"/>
            </a:endParaRPr>
          </a:p>
          <a:p>
            <a:r>
              <a:rPr lang="en-US" dirty="0"/>
              <a:t>Fortunately, we can all provide vital support for bumblebees by creating bumblebee-friendly habitats. The easiest way to achieve this is to</a:t>
            </a:r>
            <a:endParaRPr lang="en-US" dirty="0">
              <a:cs typeface="Calibri"/>
            </a:endParaRPr>
          </a:p>
          <a:p>
            <a:r>
              <a:rPr lang="en-US" dirty="0"/>
              <a:t>Plant more bumblebee-friendly flowers in our local green spaces, such as gardens, parks and schools. This provides lots of food for bumblebees.</a:t>
            </a:r>
            <a:endParaRPr lang="en-US" dirty="0">
              <a:cs typeface="Calibri"/>
            </a:endParaRPr>
          </a:p>
          <a:p>
            <a:r>
              <a:rPr lang="en-US" dirty="0">
                <a:cs typeface="Calibri"/>
              </a:rPr>
              <a:t>Leave a wild area. This provides spaces for bumblebees to nest and to hibernate.</a:t>
            </a:r>
          </a:p>
          <a:p>
            <a:r>
              <a:rPr lang="en-US" dirty="0">
                <a:cs typeface="Calibri"/>
              </a:rPr>
              <a:t>Tell everyone how to help bumblebees. Giving other people the information they need to create bumblebee-friendly spaces means there will be more food and nesting sites for bumblebees.</a:t>
            </a:r>
          </a:p>
          <a:p>
            <a:endParaRPr lang="en-US" dirty="0">
              <a:cs typeface="Calibri"/>
            </a:endParaRPr>
          </a:p>
        </p:txBody>
      </p:sp>
      <p:sp>
        <p:nvSpPr>
          <p:cNvPr id="4" name="Slide Number Placeholder 3"/>
          <p:cNvSpPr>
            <a:spLocks noGrp="1"/>
          </p:cNvSpPr>
          <p:nvPr>
            <p:ph type="sldNum" sz="quarter" idx="5"/>
          </p:nvPr>
        </p:nvSpPr>
        <p:spPr/>
        <p:txBody>
          <a:bodyPr/>
          <a:lstStyle/>
          <a:p>
            <a:fld id="{86E1BF17-6FF6-403F-9A53-D77BB42343CF}" type="slidenum">
              <a:t>8</a:t>
            </a:fld>
            <a:endParaRPr lang="en-US"/>
          </a:p>
        </p:txBody>
      </p:sp>
    </p:spTree>
    <p:extLst>
      <p:ext uri="{BB962C8B-B14F-4D97-AF65-F5344CB8AC3E}">
        <p14:creationId xmlns:p14="http://schemas.microsoft.com/office/powerpoint/2010/main" val="4048556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tell apart a bumblebee from a honeybee? Where do they live? What do they do? And of course - do they both make honey? (Spoiler: no!) 🐝 </a:t>
            </a:r>
          </a:p>
          <a:p>
            <a:r>
              <a:rPr lang="en-US" dirty="0"/>
              <a:t>Join our Education Officer Andy as he breaks down the top five differences between bumblebees and honeybees. </a:t>
            </a:r>
          </a:p>
        </p:txBody>
      </p:sp>
      <p:sp>
        <p:nvSpPr>
          <p:cNvPr id="4" name="Slide Number Placeholder 3"/>
          <p:cNvSpPr>
            <a:spLocks noGrp="1"/>
          </p:cNvSpPr>
          <p:nvPr>
            <p:ph type="sldNum" sz="quarter" idx="5"/>
          </p:nvPr>
        </p:nvSpPr>
        <p:spPr/>
        <p:txBody>
          <a:bodyPr/>
          <a:lstStyle/>
          <a:p>
            <a:fld id="{86E1BF17-6FF6-403F-9A53-D77BB42343CF}" type="slidenum">
              <a:t>10</a:t>
            </a:fld>
            <a:endParaRPr lang="en-US"/>
          </a:p>
        </p:txBody>
      </p:sp>
    </p:spTree>
    <p:extLst>
      <p:ext uri="{BB962C8B-B14F-4D97-AF65-F5344CB8AC3E}">
        <p14:creationId xmlns:p14="http://schemas.microsoft.com/office/powerpoint/2010/main" val="4031658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know more about the bumblebee story? When did they first appear? Join our Education Officer on a trip starting 140 million years ago!</a:t>
            </a:r>
          </a:p>
        </p:txBody>
      </p:sp>
      <p:sp>
        <p:nvSpPr>
          <p:cNvPr id="4" name="Slide Number Placeholder 3"/>
          <p:cNvSpPr>
            <a:spLocks noGrp="1"/>
          </p:cNvSpPr>
          <p:nvPr>
            <p:ph type="sldNum" sz="quarter" idx="5"/>
          </p:nvPr>
        </p:nvSpPr>
        <p:spPr/>
        <p:txBody>
          <a:bodyPr/>
          <a:lstStyle/>
          <a:p>
            <a:fld id="{86E1BF17-6FF6-403F-9A53-D77BB42343CF}" type="slidenum">
              <a:t>12</a:t>
            </a:fld>
            <a:endParaRPr lang="en-US"/>
          </a:p>
        </p:txBody>
      </p:sp>
    </p:spTree>
    <p:extLst>
      <p:ext uri="{BB962C8B-B14F-4D97-AF65-F5344CB8AC3E}">
        <p14:creationId xmlns:p14="http://schemas.microsoft.com/office/powerpoint/2010/main" val="308782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Education Officer, delves into the science behind static electricity, magnetism and how bumblebees and flowers have an electric charge which helps them both in the process of pollination.</a:t>
            </a:r>
          </a:p>
        </p:txBody>
      </p:sp>
      <p:sp>
        <p:nvSpPr>
          <p:cNvPr id="4" name="Slide Number Placeholder 3"/>
          <p:cNvSpPr>
            <a:spLocks noGrp="1"/>
          </p:cNvSpPr>
          <p:nvPr>
            <p:ph type="sldNum" sz="quarter" idx="5"/>
          </p:nvPr>
        </p:nvSpPr>
        <p:spPr/>
        <p:txBody>
          <a:bodyPr/>
          <a:lstStyle/>
          <a:p>
            <a:fld id="{86E1BF17-6FF6-403F-9A53-D77BB42343CF}" type="slidenum">
              <a:t>13</a:t>
            </a:fld>
            <a:endParaRPr lang="en-US"/>
          </a:p>
        </p:txBody>
      </p:sp>
    </p:spTree>
    <p:extLst>
      <p:ext uri="{BB962C8B-B14F-4D97-AF65-F5344CB8AC3E}">
        <p14:creationId xmlns:p14="http://schemas.microsoft.com/office/powerpoint/2010/main" val="982383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24E5-3B88-462C-8BDD-8249DA56A0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573E6E5-50F6-49E9-95F2-031FAE33B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774BCA-83AD-444F-9F96-554DC1DE07C8}"/>
              </a:ext>
            </a:extLst>
          </p:cNvPr>
          <p:cNvSpPr>
            <a:spLocks noGrp="1"/>
          </p:cNvSpPr>
          <p:nvPr>
            <p:ph type="dt" sz="half" idx="10"/>
          </p:nvPr>
        </p:nvSpPr>
        <p:spPr/>
        <p:txBody>
          <a:bodyPr/>
          <a:lstStyle/>
          <a:p>
            <a:fld id="{FE5F33F9-A8A3-4305-ABAE-499C0003B332}" type="datetimeFigureOut">
              <a:rPr lang="en-GB" smtClean="0"/>
              <a:t>14/04/2023</a:t>
            </a:fld>
            <a:endParaRPr lang="en-GB"/>
          </a:p>
        </p:txBody>
      </p:sp>
      <p:sp>
        <p:nvSpPr>
          <p:cNvPr id="5" name="Footer Placeholder 4">
            <a:extLst>
              <a:ext uri="{FF2B5EF4-FFF2-40B4-BE49-F238E27FC236}">
                <a16:creationId xmlns:a16="http://schemas.microsoft.com/office/drawing/2014/main" id="{3BF8AA74-256C-41B4-BB81-C6BEAE5504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6CDB03-2166-40D1-9709-EC85389E3D74}"/>
              </a:ext>
            </a:extLst>
          </p:cNvPr>
          <p:cNvSpPr>
            <a:spLocks noGrp="1"/>
          </p:cNvSpPr>
          <p:nvPr>
            <p:ph type="sldNum" sz="quarter" idx="12"/>
          </p:nvPr>
        </p:nvSpPr>
        <p:spPr/>
        <p:txBody>
          <a:bodyPr/>
          <a:lstStyle/>
          <a:p>
            <a:fld id="{6D01651B-2F42-463E-B04C-3D4504E3344B}" type="slidenum">
              <a:rPr lang="en-GB" smtClean="0"/>
              <a:t>‹#›</a:t>
            </a:fld>
            <a:endParaRPr lang="en-GB"/>
          </a:p>
        </p:txBody>
      </p:sp>
    </p:spTree>
    <p:extLst>
      <p:ext uri="{BB962C8B-B14F-4D97-AF65-F5344CB8AC3E}">
        <p14:creationId xmlns:p14="http://schemas.microsoft.com/office/powerpoint/2010/main" val="39694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E7DD-6FEE-468E-A35D-081B3BEE746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AF9A29-7D95-4F4F-8DA7-2A955AEDD2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782830-D7BB-4410-8AA5-51406450F006}"/>
              </a:ext>
            </a:extLst>
          </p:cNvPr>
          <p:cNvSpPr>
            <a:spLocks noGrp="1"/>
          </p:cNvSpPr>
          <p:nvPr>
            <p:ph type="dt" sz="half" idx="10"/>
          </p:nvPr>
        </p:nvSpPr>
        <p:spPr/>
        <p:txBody>
          <a:bodyPr/>
          <a:lstStyle/>
          <a:p>
            <a:fld id="{FE5F33F9-A8A3-4305-ABAE-499C0003B332}" type="datetimeFigureOut">
              <a:rPr lang="en-GB" smtClean="0"/>
              <a:t>14/04/2023</a:t>
            </a:fld>
            <a:endParaRPr lang="en-GB"/>
          </a:p>
        </p:txBody>
      </p:sp>
      <p:sp>
        <p:nvSpPr>
          <p:cNvPr id="5" name="Footer Placeholder 4">
            <a:extLst>
              <a:ext uri="{FF2B5EF4-FFF2-40B4-BE49-F238E27FC236}">
                <a16:creationId xmlns:a16="http://schemas.microsoft.com/office/drawing/2014/main" id="{18981348-76E9-4327-94B6-FEEEF71B3A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49E90B-8277-4681-9AE7-2CD85EC799F6}"/>
              </a:ext>
            </a:extLst>
          </p:cNvPr>
          <p:cNvSpPr>
            <a:spLocks noGrp="1"/>
          </p:cNvSpPr>
          <p:nvPr>
            <p:ph type="sldNum" sz="quarter" idx="12"/>
          </p:nvPr>
        </p:nvSpPr>
        <p:spPr/>
        <p:txBody>
          <a:bodyPr/>
          <a:lstStyle/>
          <a:p>
            <a:fld id="{6D01651B-2F42-463E-B04C-3D4504E3344B}" type="slidenum">
              <a:rPr lang="en-GB" smtClean="0"/>
              <a:t>‹#›</a:t>
            </a:fld>
            <a:endParaRPr lang="en-GB"/>
          </a:p>
        </p:txBody>
      </p:sp>
    </p:spTree>
    <p:extLst>
      <p:ext uri="{BB962C8B-B14F-4D97-AF65-F5344CB8AC3E}">
        <p14:creationId xmlns:p14="http://schemas.microsoft.com/office/powerpoint/2010/main" val="303291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8F741C-AD86-4101-84A7-5E98C6C593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848217A-9A02-47A6-A931-ED9DF7EC5D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03192B-EC47-4553-99DA-D24480AC97F1}"/>
              </a:ext>
            </a:extLst>
          </p:cNvPr>
          <p:cNvSpPr>
            <a:spLocks noGrp="1"/>
          </p:cNvSpPr>
          <p:nvPr>
            <p:ph type="dt" sz="half" idx="10"/>
          </p:nvPr>
        </p:nvSpPr>
        <p:spPr/>
        <p:txBody>
          <a:bodyPr/>
          <a:lstStyle/>
          <a:p>
            <a:fld id="{FE5F33F9-A8A3-4305-ABAE-499C0003B332}" type="datetimeFigureOut">
              <a:rPr lang="en-GB" smtClean="0"/>
              <a:t>14/04/2023</a:t>
            </a:fld>
            <a:endParaRPr lang="en-GB"/>
          </a:p>
        </p:txBody>
      </p:sp>
      <p:sp>
        <p:nvSpPr>
          <p:cNvPr id="5" name="Footer Placeholder 4">
            <a:extLst>
              <a:ext uri="{FF2B5EF4-FFF2-40B4-BE49-F238E27FC236}">
                <a16:creationId xmlns:a16="http://schemas.microsoft.com/office/drawing/2014/main" id="{3A7219EF-8052-4893-935B-3F6DB5241C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22B44E-1643-4A5C-BB7E-6B3086ED1F69}"/>
              </a:ext>
            </a:extLst>
          </p:cNvPr>
          <p:cNvSpPr>
            <a:spLocks noGrp="1"/>
          </p:cNvSpPr>
          <p:nvPr>
            <p:ph type="sldNum" sz="quarter" idx="12"/>
          </p:nvPr>
        </p:nvSpPr>
        <p:spPr/>
        <p:txBody>
          <a:bodyPr/>
          <a:lstStyle/>
          <a:p>
            <a:fld id="{6D01651B-2F42-463E-B04C-3D4504E3344B}" type="slidenum">
              <a:rPr lang="en-GB" smtClean="0"/>
              <a:t>‹#›</a:t>
            </a:fld>
            <a:endParaRPr lang="en-GB"/>
          </a:p>
        </p:txBody>
      </p:sp>
    </p:spTree>
    <p:extLst>
      <p:ext uri="{BB962C8B-B14F-4D97-AF65-F5344CB8AC3E}">
        <p14:creationId xmlns:p14="http://schemas.microsoft.com/office/powerpoint/2010/main" val="1684779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3840-EA25-40B3-AA0C-A323FBC95A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D2C7CD-D2E4-4AAA-957B-2F1A7CE283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FD46C7-15B1-4032-85F0-D4C6808146C8}"/>
              </a:ext>
            </a:extLst>
          </p:cNvPr>
          <p:cNvSpPr>
            <a:spLocks noGrp="1"/>
          </p:cNvSpPr>
          <p:nvPr>
            <p:ph type="dt" sz="half" idx="10"/>
          </p:nvPr>
        </p:nvSpPr>
        <p:spPr/>
        <p:txBody>
          <a:bodyPr/>
          <a:lstStyle/>
          <a:p>
            <a:fld id="{FE5F33F9-A8A3-4305-ABAE-499C0003B332}" type="datetimeFigureOut">
              <a:rPr lang="en-GB" smtClean="0"/>
              <a:t>14/04/2023</a:t>
            </a:fld>
            <a:endParaRPr lang="en-GB"/>
          </a:p>
        </p:txBody>
      </p:sp>
      <p:sp>
        <p:nvSpPr>
          <p:cNvPr id="5" name="Footer Placeholder 4">
            <a:extLst>
              <a:ext uri="{FF2B5EF4-FFF2-40B4-BE49-F238E27FC236}">
                <a16:creationId xmlns:a16="http://schemas.microsoft.com/office/drawing/2014/main" id="{1B32E470-37AC-443C-8B73-A607F35EF5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64BEE6-EA02-45D2-84D7-4245E8CE760A}"/>
              </a:ext>
            </a:extLst>
          </p:cNvPr>
          <p:cNvSpPr>
            <a:spLocks noGrp="1"/>
          </p:cNvSpPr>
          <p:nvPr>
            <p:ph type="sldNum" sz="quarter" idx="12"/>
          </p:nvPr>
        </p:nvSpPr>
        <p:spPr/>
        <p:txBody>
          <a:bodyPr/>
          <a:lstStyle/>
          <a:p>
            <a:fld id="{6D01651B-2F42-463E-B04C-3D4504E3344B}" type="slidenum">
              <a:rPr lang="en-GB" smtClean="0"/>
              <a:t>‹#›</a:t>
            </a:fld>
            <a:endParaRPr lang="en-GB"/>
          </a:p>
        </p:txBody>
      </p:sp>
    </p:spTree>
    <p:extLst>
      <p:ext uri="{BB962C8B-B14F-4D97-AF65-F5344CB8AC3E}">
        <p14:creationId xmlns:p14="http://schemas.microsoft.com/office/powerpoint/2010/main" val="1638446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923C-0D31-40B0-9B98-D0CD04526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2EC7C51-7140-44F6-8AC6-04759FB80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E47892-05E0-4704-82AC-3488A15F8816}"/>
              </a:ext>
            </a:extLst>
          </p:cNvPr>
          <p:cNvSpPr>
            <a:spLocks noGrp="1"/>
          </p:cNvSpPr>
          <p:nvPr>
            <p:ph type="dt" sz="half" idx="10"/>
          </p:nvPr>
        </p:nvSpPr>
        <p:spPr/>
        <p:txBody>
          <a:bodyPr/>
          <a:lstStyle/>
          <a:p>
            <a:fld id="{FE5F33F9-A8A3-4305-ABAE-499C0003B332}" type="datetimeFigureOut">
              <a:rPr lang="en-GB" smtClean="0"/>
              <a:t>14/04/2023</a:t>
            </a:fld>
            <a:endParaRPr lang="en-GB"/>
          </a:p>
        </p:txBody>
      </p:sp>
      <p:sp>
        <p:nvSpPr>
          <p:cNvPr id="5" name="Footer Placeholder 4">
            <a:extLst>
              <a:ext uri="{FF2B5EF4-FFF2-40B4-BE49-F238E27FC236}">
                <a16:creationId xmlns:a16="http://schemas.microsoft.com/office/drawing/2014/main" id="{39FFDEDE-FFAF-423B-9D45-7BF77334FB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321B28-E966-4051-A77E-3572422380D4}"/>
              </a:ext>
            </a:extLst>
          </p:cNvPr>
          <p:cNvSpPr>
            <a:spLocks noGrp="1"/>
          </p:cNvSpPr>
          <p:nvPr>
            <p:ph type="sldNum" sz="quarter" idx="12"/>
          </p:nvPr>
        </p:nvSpPr>
        <p:spPr/>
        <p:txBody>
          <a:bodyPr/>
          <a:lstStyle/>
          <a:p>
            <a:fld id="{6D01651B-2F42-463E-B04C-3D4504E3344B}" type="slidenum">
              <a:rPr lang="en-GB" smtClean="0"/>
              <a:t>‹#›</a:t>
            </a:fld>
            <a:endParaRPr lang="en-GB"/>
          </a:p>
        </p:txBody>
      </p:sp>
    </p:spTree>
    <p:extLst>
      <p:ext uri="{BB962C8B-B14F-4D97-AF65-F5344CB8AC3E}">
        <p14:creationId xmlns:p14="http://schemas.microsoft.com/office/powerpoint/2010/main" val="3177142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4FD1-8B2F-4510-8EF1-D3491978C4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ECC12F-3A32-455F-8B29-8EBEFCEB3C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5383B5-0B1D-4C7A-8004-5F7A9E91E1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4E6AC59-093B-4235-9877-61659667F3AC}"/>
              </a:ext>
            </a:extLst>
          </p:cNvPr>
          <p:cNvSpPr>
            <a:spLocks noGrp="1"/>
          </p:cNvSpPr>
          <p:nvPr>
            <p:ph type="dt" sz="half" idx="10"/>
          </p:nvPr>
        </p:nvSpPr>
        <p:spPr/>
        <p:txBody>
          <a:bodyPr/>
          <a:lstStyle/>
          <a:p>
            <a:fld id="{FE5F33F9-A8A3-4305-ABAE-499C0003B332}" type="datetimeFigureOut">
              <a:rPr lang="en-GB" smtClean="0"/>
              <a:t>14/04/2023</a:t>
            </a:fld>
            <a:endParaRPr lang="en-GB"/>
          </a:p>
        </p:txBody>
      </p:sp>
      <p:sp>
        <p:nvSpPr>
          <p:cNvPr id="6" name="Footer Placeholder 5">
            <a:extLst>
              <a:ext uri="{FF2B5EF4-FFF2-40B4-BE49-F238E27FC236}">
                <a16:creationId xmlns:a16="http://schemas.microsoft.com/office/drawing/2014/main" id="{DE845629-1713-4BC2-94BD-90435D9343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F4E920-4307-475F-8D3A-6C29CFC8AADD}"/>
              </a:ext>
            </a:extLst>
          </p:cNvPr>
          <p:cNvSpPr>
            <a:spLocks noGrp="1"/>
          </p:cNvSpPr>
          <p:nvPr>
            <p:ph type="sldNum" sz="quarter" idx="12"/>
          </p:nvPr>
        </p:nvSpPr>
        <p:spPr/>
        <p:txBody>
          <a:bodyPr/>
          <a:lstStyle/>
          <a:p>
            <a:fld id="{6D01651B-2F42-463E-B04C-3D4504E3344B}" type="slidenum">
              <a:rPr lang="en-GB" smtClean="0"/>
              <a:t>‹#›</a:t>
            </a:fld>
            <a:endParaRPr lang="en-GB"/>
          </a:p>
        </p:txBody>
      </p:sp>
    </p:spTree>
    <p:extLst>
      <p:ext uri="{BB962C8B-B14F-4D97-AF65-F5344CB8AC3E}">
        <p14:creationId xmlns:p14="http://schemas.microsoft.com/office/powerpoint/2010/main" val="2970633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296FD-46C4-4A28-B862-25BEE994E34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ABABBA-A3FD-470C-94A7-4F7FC05C02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9C76D6-D035-4138-BE2C-ADA597C272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8A476D-1539-49F9-941E-5F0FF67D7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BC19E9-E860-402E-B931-16EECBCA67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6BF7801-B65E-4A3B-A196-13FA9FC0E729}"/>
              </a:ext>
            </a:extLst>
          </p:cNvPr>
          <p:cNvSpPr>
            <a:spLocks noGrp="1"/>
          </p:cNvSpPr>
          <p:nvPr>
            <p:ph type="dt" sz="half" idx="10"/>
          </p:nvPr>
        </p:nvSpPr>
        <p:spPr/>
        <p:txBody>
          <a:bodyPr/>
          <a:lstStyle/>
          <a:p>
            <a:fld id="{FE5F33F9-A8A3-4305-ABAE-499C0003B332}" type="datetimeFigureOut">
              <a:rPr lang="en-GB" smtClean="0"/>
              <a:t>14/04/2023</a:t>
            </a:fld>
            <a:endParaRPr lang="en-GB"/>
          </a:p>
        </p:txBody>
      </p:sp>
      <p:sp>
        <p:nvSpPr>
          <p:cNvPr id="8" name="Footer Placeholder 7">
            <a:extLst>
              <a:ext uri="{FF2B5EF4-FFF2-40B4-BE49-F238E27FC236}">
                <a16:creationId xmlns:a16="http://schemas.microsoft.com/office/drawing/2014/main" id="{5CF9F13E-2AEF-4F48-9F0C-3A28102BAC3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13620A5-A71D-435A-8643-FEC16B489467}"/>
              </a:ext>
            </a:extLst>
          </p:cNvPr>
          <p:cNvSpPr>
            <a:spLocks noGrp="1"/>
          </p:cNvSpPr>
          <p:nvPr>
            <p:ph type="sldNum" sz="quarter" idx="12"/>
          </p:nvPr>
        </p:nvSpPr>
        <p:spPr/>
        <p:txBody>
          <a:bodyPr/>
          <a:lstStyle/>
          <a:p>
            <a:fld id="{6D01651B-2F42-463E-B04C-3D4504E3344B}" type="slidenum">
              <a:rPr lang="en-GB" smtClean="0"/>
              <a:t>‹#›</a:t>
            </a:fld>
            <a:endParaRPr lang="en-GB"/>
          </a:p>
        </p:txBody>
      </p:sp>
    </p:spTree>
    <p:extLst>
      <p:ext uri="{BB962C8B-B14F-4D97-AF65-F5344CB8AC3E}">
        <p14:creationId xmlns:p14="http://schemas.microsoft.com/office/powerpoint/2010/main" val="422665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F225-C648-4F67-BB12-0FB6BF4C6D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EA672F-C9EC-4591-B684-3759D6EB46FE}"/>
              </a:ext>
            </a:extLst>
          </p:cNvPr>
          <p:cNvSpPr>
            <a:spLocks noGrp="1"/>
          </p:cNvSpPr>
          <p:nvPr>
            <p:ph type="dt" sz="half" idx="10"/>
          </p:nvPr>
        </p:nvSpPr>
        <p:spPr/>
        <p:txBody>
          <a:bodyPr/>
          <a:lstStyle/>
          <a:p>
            <a:fld id="{FE5F33F9-A8A3-4305-ABAE-499C0003B332}" type="datetimeFigureOut">
              <a:rPr lang="en-GB" smtClean="0"/>
              <a:t>14/04/2023</a:t>
            </a:fld>
            <a:endParaRPr lang="en-GB"/>
          </a:p>
        </p:txBody>
      </p:sp>
      <p:sp>
        <p:nvSpPr>
          <p:cNvPr id="4" name="Footer Placeholder 3">
            <a:extLst>
              <a:ext uri="{FF2B5EF4-FFF2-40B4-BE49-F238E27FC236}">
                <a16:creationId xmlns:a16="http://schemas.microsoft.com/office/drawing/2014/main" id="{DB59E882-D8F4-4B8C-9603-264A44A372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E7C7FD-0AEB-48AF-A6C7-60A84CD26CA2}"/>
              </a:ext>
            </a:extLst>
          </p:cNvPr>
          <p:cNvSpPr>
            <a:spLocks noGrp="1"/>
          </p:cNvSpPr>
          <p:nvPr>
            <p:ph type="sldNum" sz="quarter" idx="12"/>
          </p:nvPr>
        </p:nvSpPr>
        <p:spPr/>
        <p:txBody>
          <a:bodyPr/>
          <a:lstStyle/>
          <a:p>
            <a:fld id="{6D01651B-2F42-463E-B04C-3D4504E3344B}" type="slidenum">
              <a:rPr lang="en-GB" smtClean="0"/>
              <a:t>‹#›</a:t>
            </a:fld>
            <a:endParaRPr lang="en-GB"/>
          </a:p>
        </p:txBody>
      </p:sp>
    </p:spTree>
    <p:extLst>
      <p:ext uri="{BB962C8B-B14F-4D97-AF65-F5344CB8AC3E}">
        <p14:creationId xmlns:p14="http://schemas.microsoft.com/office/powerpoint/2010/main" val="235725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74977-90D5-4808-9263-E4B74B696170}"/>
              </a:ext>
            </a:extLst>
          </p:cNvPr>
          <p:cNvSpPr>
            <a:spLocks noGrp="1"/>
          </p:cNvSpPr>
          <p:nvPr>
            <p:ph type="dt" sz="half" idx="10"/>
          </p:nvPr>
        </p:nvSpPr>
        <p:spPr/>
        <p:txBody>
          <a:bodyPr/>
          <a:lstStyle/>
          <a:p>
            <a:fld id="{FE5F33F9-A8A3-4305-ABAE-499C0003B332}" type="datetimeFigureOut">
              <a:rPr lang="en-GB" smtClean="0"/>
              <a:t>14/04/2023</a:t>
            </a:fld>
            <a:endParaRPr lang="en-GB"/>
          </a:p>
        </p:txBody>
      </p:sp>
      <p:sp>
        <p:nvSpPr>
          <p:cNvPr id="3" name="Footer Placeholder 2">
            <a:extLst>
              <a:ext uri="{FF2B5EF4-FFF2-40B4-BE49-F238E27FC236}">
                <a16:creationId xmlns:a16="http://schemas.microsoft.com/office/drawing/2014/main" id="{F19AD8EF-1E8E-4DFC-98D6-677BF4F3FB1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D1B52A-B9C0-491A-A7C5-6388D42A39A2}"/>
              </a:ext>
            </a:extLst>
          </p:cNvPr>
          <p:cNvSpPr>
            <a:spLocks noGrp="1"/>
          </p:cNvSpPr>
          <p:nvPr>
            <p:ph type="sldNum" sz="quarter" idx="12"/>
          </p:nvPr>
        </p:nvSpPr>
        <p:spPr/>
        <p:txBody>
          <a:bodyPr/>
          <a:lstStyle/>
          <a:p>
            <a:fld id="{6D01651B-2F42-463E-B04C-3D4504E3344B}" type="slidenum">
              <a:rPr lang="en-GB" smtClean="0"/>
              <a:t>‹#›</a:t>
            </a:fld>
            <a:endParaRPr lang="en-GB"/>
          </a:p>
        </p:txBody>
      </p:sp>
    </p:spTree>
    <p:extLst>
      <p:ext uri="{BB962C8B-B14F-4D97-AF65-F5344CB8AC3E}">
        <p14:creationId xmlns:p14="http://schemas.microsoft.com/office/powerpoint/2010/main" val="151495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607F2-5882-4F8B-BEBE-059D575C5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294D3C-80C7-45C8-B4CC-32150465FC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22B50AE-4575-41E6-92C2-5B5F7BB0E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9E9605-FFD1-46CE-88EC-9FC2E8B42781}"/>
              </a:ext>
            </a:extLst>
          </p:cNvPr>
          <p:cNvSpPr>
            <a:spLocks noGrp="1"/>
          </p:cNvSpPr>
          <p:nvPr>
            <p:ph type="dt" sz="half" idx="10"/>
          </p:nvPr>
        </p:nvSpPr>
        <p:spPr/>
        <p:txBody>
          <a:bodyPr/>
          <a:lstStyle/>
          <a:p>
            <a:fld id="{FE5F33F9-A8A3-4305-ABAE-499C0003B332}" type="datetimeFigureOut">
              <a:rPr lang="en-GB" smtClean="0"/>
              <a:t>14/04/2023</a:t>
            </a:fld>
            <a:endParaRPr lang="en-GB"/>
          </a:p>
        </p:txBody>
      </p:sp>
      <p:sp>
        <p:nvSpPr>
          <p:cNvPr id="6" name="Footer Placeholder 5">
            <a:extLst>
              <a:ext uri="{FF2B5EF4-FFF2-40B4-BE49-F238E27FC236}">
                <a16:creationId xmlns:a16="http://schemas.microsoft.com/office/drawing/2014/main" id="{781E907E-82BF-4659-A347-63C918BCB7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86DA2A-7255-4207-B787-1054A12853D2}"/>
              </a:ext>
            </a:extLst>
          </p:cNvPr>
          <p:cNvSpPr>
            <a:spLocks noGrp="1"/>
          </p:cNvSpPr>
          <p:nvPr>
            <p:ph type="sldNum" sz="quarter" idx="12"/>
          </p:nvPr>
        </p:nvSpPr>
        <p:spPr/>
        <p:txBody>
          <a:bodyPr/>
          <a:lstStyle/>
          <a:p>
            <a:fld id="{6D01651B-2F42-463E-B04C-3D4504E3344B}" type="slidenum">
              <a:rPr lang="en-GB" smtClean="0"/>
              <a:t>‹#›</a:t>
            </a:fld>
            <a:endParaRPr lang="en-GB"/>
          </a:p>
        </p:txBody>
      </p:sp>
    </p:spTree>
    <p:extLst>
      <p:ext uri="{BB962C8B-B14F-4D97-AF65-F5344CB8AC3E}">
        <p14:creationId xmlns:p14="http://schemas.microsoft.com/office/powerpoint/2010/main" val="315958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FD16-78A8-4D77-A667-D2595DA24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E06783-3211-4F37-B4EA-800786A12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272FABC-F97A-4A73-8493-7B4F2A64A0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074EE8-AA75-41AA-AFB5-053658F21640}"/>
              </a:ext>
            </a:extLst>
          </p:cNvPr>
          <p:cNvSpPr>
            <a:spLocks noGrp="1"/>
          </p:cNvSpPr>
          <p:nvPr>
            <p:ph type="dt" sz="half" idx="10"/>
          </p:nvPr>
        </p:nvSpPr>
        <p:spPr/>
        <p:txBody>
          <a:bodyPr/>
          <a:lstStyle/>
          <a:p>
            <a:fld id="{FE5F33F9-A8A3-4305-ABAE-499C0003B332}" type="datetimeFigureOut">
              <a:rPr lang="en-GB" smtClean="0"/>
              <a:t>14/04/2023</a:t>
            </a:fld>
            <a:endParaRPr lang="en-GB"/>
          </a:p>
        </p:txBody>
      </p:sp>
      <p:sp>
        <p:nvSpPr>
          <p:cNvPr id="6" name="Footer Placeholder 5">
            <a:extLst>
              <a:ext uri="{FF2B5EF4-FFF2-40B4-BE49-F238E27FC236}">
                <a16:creationId xmlns:a16="http://schemas.microsoft.com/office/drawing/2014/main" id="{7B353033-5C01-4724-976C-CA0FFCF5E9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A6A9C8-5FFD-4D0D-BEC0-C72183D997AA}"/>
              </a:ext>
            </a:extLst>
          </p:cNvPr>
          <p:cNvSpPr>
            <a:spLocks noGrp="1"/>
          </p:cNvSpPr>
          <p:nvPr>
            <p:ph type="sldNum" sz="quarter" idx="12"/>
          </p:nvPr>
        </p:nvSpPr>
        <p:spPr/>
        <p:txBody>
          <a:bodyPr/>
          <a:lstStyle/>
          <a:p>
            <a:fld id="{6D01651B-2F42-463E-B04C-3D4504E3344B}" type="slidenum">
              <a:rPr lang="en-GB" smtClean="0"/>
              <a:t>‹#›</a:t>
            </a:fld>
            <a:endParaRPr lang="en-GB"/>
          </a:p>
        </p:txBody>
      </p:sp>
    </p:spTree>
    <p:extLst>
      <p:ext uri="{BB962C8B-B14F-4D97-AF65-F5344CB8AC3E}">
        <p14:creationId xmlns:p14="http://schemas.microsoft.com/office/powerpoint/2010/main" val="148046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E4E7">
            <a:alpha val="8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78B419-12A8-4120-AB2F-41C6EA8DA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14E611-6B0E-4222-8981-715EECA62B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954F72-1954-41FD-BFFF-02D447567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F33F9-A8A3-4305-ABAE-499C0003B332}" type="datetimeFigureOut">
              <a:rPr lang="en-GB" smtClean="0"/>
              <a:t>14/04/2023</a:t>
            </a:fld>
            <a:endParaRPr lang="en-GB"/>
          </a:p>
        </p:txBody>
      </p:sp>
      <p:sp>
        <p:nvSpPr>
          <p:cNvPr id="5" name="Footer Placeholder 4">
            <a:extLst>
              <a:ext uri="{FF2B5EF4-FFF2-40B4-BE49-F238E27FC236}">
                <a16:creationId xmlns:a16="http://schemas.microsoft.com/office/drawing/2014/main" id="{560AD15D-BC74-4AE3-A8E1-A97126CA3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7EE1E1-20A5-4786-827B-80CEFB5CF2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1651B-2F42-463E-B04C-3D4504E3344B}" type="slidenum">
              <a:rPr lang="en-GB" smtClean="0"/>
              <a:t>‹#›</a:t>
            </a:fld>
            <a:endParaRPr lang="en-GB"/>
          </a:p>
        </p:txBody>
      </p:sp>
    </p:spTree>
    <p:extLst>
      <p:ext uri="{BB962C8B-B14F-4D97-AF65-F5344CB8AC3E}">
        <p14:creationId xmlns:p14="http://schemas.microsoft.com/office/powerpoint/2010/main" val="967767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rQO-md2_DVY" TargetMode="External"/><Relationship Id="rId6" Type="http://schemas.openxmlformats.org/officeDocument/2006/relationships/image" Target="../media/image38.jpeg"/><Relationship Id="rId5" Type="http://schemas.openxmlformats.org/officeDocument/2006/relationships/image" Target="../media/image2.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A_6ixf3Ui8U" TargetMode="External"/><Relationship Id="rId5" Type="http://schemas.openxmlformats.org/officeDocument/2006/relationships/image" Target="../media/image39.jpe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O9xKDzlcf-c" TargetMode="External"/><Relationship Id="rId6" Type="http://schemas.openxmlformats.org/officeDocument/2006/relationships/image" Target="../media/image40.jpeg"/><Relationship Id="rId5" Type="http://schemas.openxmlformats.org/officeDocument/2006/relationships/image" Target="../media/image2.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eC2YonTLZtA" TargetMode="External"/><Relationship Id="rId6" Type="http://schemas.openxmlformats.org/officeDocument/2006/relationships/image" Target="../media/image41.jpeg"/><Relationship Id="rId5" Type="http://schemas.openxmlformats.org/officeDocument/2006/relationships/image" Target="../media/image2.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2.jp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3.png"/><Relationship Id="rId18" Type="http://schemas.microsoft.com/office/2007/relationships/hdphoto" Target="../media/hdphoto6.wdp"/><Relationship Id="rId26" Type="http://schemas.openxmlformats.org/officeDocument/2006/relationships/image" Target="../media/image29.png"/><Relationship Id="rId3" Type="http://schemas.openxmlformats.org/officeDocument/2006/relationships/image" Target="../media/image1.png"/><Relationship Id="rId21" Type="http://schemas.openxmlformats.org/officeDocument/2006/relationships/hyperlink" Target="https://openclipart.org/detail/189427/pumpkin-moliagas" TargetMode="External"/><Relationship Id="rId7" Type="http://schemas.openxmlformats.org/officeDocument/2006/relationships/image" Target="../media/image21.png"/><Relationship Id="rId12" Type="http://schemas.openxmlformats.org/officeDocument/2006/relationships/hyperlink" Target="https://www.publicdomainpictures.net/view-image.php?image=72160" TargetMode="External"/><Relationship Id="rId17" Type="http://schemas.openxmlformats.org/officeDocument/2006/relationships/image" Target="../media/image25.png"/><Relationship Id="rId25"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hyperlink" Target="https://openclipart.org/detail/189904/vector-tomato-by-anonim76-189904" TargetMode="External"/><Relationship Id="rId20" Type="http://schemas.openxmlformats.org/officeDocument/2006/relationships/image" Target="../media/image26.png"/><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pixabay.com/vectors/strawberries-sweet-red-delicious-299525/" TargetMode="External"/><Relationship Id="rId11" Type="http://schemas.microsoft.com/office/2007/relationships/hdphoto" Target="../media/hdphoto5.wdp"/><Relationship Id="rId24" Type="http://schemas.openxmlformats.org/officeDocument/2006/relationships/image" Target="../media/image27.png"/><Relationship Id="rId32" Type="http://schemas.openxmlformats.org/officeDocument/2006/relationships/image" Target="../media/image3.png"/><Relationship Id="rId5" Type="http://schemas.openxmlformats.org/officeDocument/2006/relationships/image" Target="../media/image20.png"/><Relationship Id="rId15" Type="http://schemas.openxmlformats.org/officeDocument/2006/relationships/image" Target="../media/image24.png"/><Relationship Id="rId23" Type="http://schemas.microsoft.com/office/2007/relationships/hdphoto" Target="../media/hdphoto1.wdp"/><Relationship Id="rId28" Type="http://schemas.openxmlformats.org/officeDocument/2006/relationships/image" Target="../media/image31.png"/><Relationship Id="rId10" Type="http://schemas.openxmlformats.org/officeDocument/2006/relationships/image" Target="../media/image22.png"/><Relationship Id="rId19" Type="http://schemas.openxmlformats.org/officeDocument/2006/relationships/hyperlink" Target="https://www.publicdomainpictures.net/en/view-image.php?image=3429&amp;picture=pears" TargetMode="External"/><Relationship Id="rId31" Type="http://schemas.openxmlformats.org/officeDocument/2006/relationships/hyperlink" Target="https://pixabay.com/de/vectors/tier-dachs-s%C3%A4ugetier-grau-157734/" TargetMode="External"/><Relationship Id="rId4" Type="http://schemas.openxmlformats.org/officeDocument/2006/relationships/image" Target="../media/image2.jpg"/><Relationship Id="rId9" Type="http://schemas.openxmlformats.org/officeDocument/2006/relationships/hyperlink" Target="https://www.publicdomainpictures.net/view-image.php?image=118443&amp;picture=blueberries" TargetMode="External"/><Relationship Id="rId14" Type="http://schemas.openxmlformats.org/officeDocument/2006/relationships/hyperlink" Target="https://pixabay.com/en/bell-pepper-capsicum-food-greens-1298732/" TargetMode="External"/><Relationship Id="rId22" Type="http://schemas.openxmlformats.org/officeDocument/2006/relationships/image" Target="../media/image16.png"/><Relationship Id="rId27" Type="http://schemas.openxmlformats.org/officeDocument/2006/relationships/image" Target="../media/image30.png"/><Relationship Id="rId30"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2.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265CE6-A36E-4230-A3EF-A4EE1D0760F7}"/>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306370BD-9CA6-4747-9415-987E5A93BDEA}"/>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4" name="!!BBCT">
            <a:extLst>
              <a:ext uri="{FF2B5EF4-FFF2-40B4-BE49-F238E27FC236}">
                <a16:creationId xmlns:a16="http://schemas.microsoft.com/office/drawing/2014/main" id="{093A9706-5F54-4575-A913-62A9EE0A4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5" name="Picture 4">
            <a:extLst>
              <a:ext uri="{FF2B5EF4-FFF2-40B4-BE49-F238E27FC236}">
                <a16:creationId xmlns:a16="http://schemas.microsoft.com/office/drawing/2014/main" id="{30042B3A-8929-4602-AD54-90E5A4FBE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6" name="TextBox 5">
            <a:extLst>
              <a:ext uri="{FF2B5EF4-FFF2-40B4-BE49-F238E27FC236}">
                <a16:creationId xmlns:a16="http://schemas.microsoft.com/office/drawing/2014/main" id="{BDEF7C72-BF75-434D-95F8-6361D33E4879}"/>
              </a:ext>
            </a:extLst>
          </p:cNvPr>
          <p:cNvSpPr txBox="1"/>
          <p:nvPr/>
        </p:nvSpPr>
        <p:spPr>
          <a:xfrm>
            <a:off x="1094874" y="649705"/>
            <a:ext cx="9853863" cy="2923877"/>
          </a:xfrm>
          <a:prstGeom prst="rect">
            <a:avLst/>
          </a:prstGeom>
          <a:noFill/>
        </p:spPr>
        <p:txBody>
          <a:bodyPr wrap="square" lIns="91440" tIns="45720" rIns="91440" bIns="45720" rtlCol="0" anchor="t">
            <a:spAutoFit/>
          </a:bodyPr>
          <a:lstStyle/>
          <a:p>
            <a:pPr algn="ctr"/>
            <a:r>
              <a:rPr lang="en-GB" sz="2400" b="1" dirty="0">
                <a:solidFill>
                  <a:srgbClr val="E95E28"/>
                </a:solidFill>
                <a:latin typeface="Arial" panose="020B0604020202020204" pitchFamily="34" charset="0"/>
                <a:cs typeface="Arial" panose="020B0604020202020204" pitchFamily="34" charset="0"/>
              </a:rPr>
              <a:t>PRESENTER’S NOTE</a:t>
            </a:r>
          </a:p>
          <a:p>
            <a:r>
              <a:rPr lang="en-GB" sz="2000" dirty="0">
                <a:latin typeface="Arial"/>
                <a:cs typeface="Arial"/>
              </a:rPr>
              <a:t>This presentation gives an introduction to bumblebees. Please adapt the notes on each slide to supplement the information shared within the presentation, to suit your audience.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text and images on each slide are animated and the animations will play out automatically. You will only need to transition between slides. You will know that the animation for each slide is complete and that it is time to move to the next slide when you see a bumblebee with an arrow appear at the bottom of the slide.</a:t>
            </a:r>
          </a:p>
        </p:txBody>
      </p:sp>
      <p:grpSp>
        <p:nvGrpSpPr>
          <p:cNvPr id="10" name="Group 9">
            <a:extLst>
              <a:ext uri="{FF2B5EF4-FFF2-40B4-BE49-F238E27FC236}">
                <a16:creationId xmlns:a16="http://schemas.microsoft.com/office/drawing/2014/main" id="{DB7DD26C-D8B2-4A3A-9D18-BBDC77F90EE9}"/>
              </a:ext>
            </a:extLst>
          </p:cNvPr>
          <p:cNvGrpSpPr/>
          <p:nvPr/>
        </p:nvGrpSpPr>
        <p:grpSpPr>
          <a:xfrm>
            <a:off x="5241054" y="3429000"/>
            <a:ext cx="1561501" cy="1622025"/>
            <a:chOff x="4262374" y="3276971"/>
            <a:chExt cx="2580990" cy="2681029"/>
          </a:xfrm>
        </p:grpSpPr>
        <p:pic>
          <p:nvPicPr>
            <p:cNvPr id="8" name="Picture 7">
              <a:extLst>
                <a:ext uri="{FF2B5EF4-FFF2-40B4-BE49-F238E27FC236}">
                  <a16:creationId xmlns:a16="http://schemas.microsoft.com/office/drawing/2014/main" id="{FA748068-AC7D-40C4-A015-726BD83F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62374" y="3276971"/>
              <a:ext cx="2580990" cy="2681029"/>
            </a:xfrm>
            <a:prstGeom prst="rect">
              <a:avLst/>
            </a:prstGeom>
          </p:spPr>
        </p:pic>
        <p:sp>
          <p:nvSpPr>
            <p:cNvPr id="9" name="Arrow: Right 8">
              <a:extLst>
                <a:ext uri="{FF2B5EF4-FFF2-40B4-BE49-F238E27FC236}">
                  <a16:creationId xmlns:a16="http://schemas.microsoft.com/office/drawing/2014/main" id="{7512EFA5-1DC5-4F23-9B19-554DAE5F1045}"/>
                </a:ext>
              </a:extLst>
            </p:cNvPr>
            <p:cNvSpPr/>
            <p:nvPr/>
          </p:nvSpPr>
          <p:spPr>
            <a:xfrm>
              <a:off x="5796617" y="5026558"/>
              <a:ext cx="892941" cy="564574"/>
            </a:xfrm>
            <a:prstGeom prst="rightArrow">
              <a:avLst/>
            </a:prstGeom>
            <a:solidFill>
              <a:srgbClr val="01739A"/>
            </a:solidFill>
            <a:ln>
              <a:solidFill>
                <a:srgbClr val="017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94909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54F8D-57BA-4BCF-B735-36DC3276A719}"/>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92829D-2DB2-440E-80D1-CFCDFF3959CF}"/>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6" name="!!BBCT">
            <a:extLst>
              <a:ext uri="{FF2B5EF4-FFF2-40B4-BE49-F238E27FC236}">
                <a16:creationId xmlns:a16="http://schemas.microsoft.com/office/drawing/2014/main" id="{2314DAF4-7232-4955-8E46-2CBACBBBE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DF7E0605-BE35-4655-9CBD-B94FA751F2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9" name="TextBox 8">
            <a:extLst>
              <a:ext uri="{FF2B5EF4-FFF2-40B4-BE49-F238E27FC236}">
                <a16:creationId xmlns:a16="http://schemas.microsoft.com/office/drawing/2014/main" id="{062873D2-845F-4495-AF8A-4F00C51DF251}"/>
              </a:ext>
            </a:extLst>
          </p:cNvPr>
          <p:cNvSpPr txBox="1"/>
          <p:nvPr/>
        </p:nvSpPr>
        <p:spPr>
          <a:xfrm>
            <a:off x="443060" y="311085"/>
            <a:ext cx="8454599" cy="584775"/>
          </a:xfrm>
          <a:prstGeom prst="rect">
            <a:avLst/>
          </a:prstGeom>
          <a:noFill/>
        </p:spPr>
        <p:txBody>
          <a:bodyPr wrap="square" rtlCol="0">
            <a:spAutoFit/>
          </a:bodyPr>
          <a:lstStyle/>
          <a:p>
            <a:r>
              <a:rPr lang="en-GB" sz="3200" dirty="0">
                <a:latin typeface="Arial Rounded MT Bold" panose="020F0704030504030204" pitchFamily="34" charset="0"/>
              </a:rPr>
              <a:t>some bumblebee extras….</a:t>
            </a:r>
          </a:p>
        </p:txBody>
      </p:sp>
      <p:pic>
        <p:nvPicPr>
          <p:cNvPr id="2" name="Online Media 1" title="Bumblebees and honeybees - what&amp;#39;s the difference?">
            <a:hlinkClick r:id="" action="ppaction://media"/>
            <a:extLst>
              <a:ext uri="{FF2B5EF4-FFF2-40B4-BE49-F238E27FC236}">
                <a16:creationId xmlns:a16="http://schemas.microsoft.com/office/drawing/2014/main" id="{E404AFE1-3280-4515-A772-A99702437069}"/>
              </a:ext>
            </a:extLst>
          </p:cNvPr>
          <p:cNvPicPr>
            <a:picLocks noRot="1" noChangeAspect="1"/>
          </p:cNvPicPr>
          <p:nvPr>
            <a:videoFile r:link="rId1"/>
          </p:nvPr>
        </p:nvPicPr>
        <p:blipFill>
          <a:blip r:embed="rId6"/>
          <a:stretch>
            <a:fillRect/>
          </a:stretch>
        </p:blipFill>
        <p:spPr>
          <a:xfrm>
            <a:off x="2256000" y="1075860"/>
            <a:ext cx="7680000" cy="4320000"/>
          </a:xfrm>
          <a:prstGeom prst="rect">
            <a:avLst/>
          </a:prstGeom>
        </p:spPr>
      </p:pic>
    </p:spTree>
    <p:extLst>
      <p:ext uri="{BB962C8B-B14F-4D97-AF65-F5344CB8AC3E}">
        <p14:creationId xmlns:p14="http://schemas.microsoft.com/office/powerpoint/2010/main" val="21069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54F8D-57BA-4BCF-B735-36DC3276A719}"/>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92829D-2DB2-440E-80D1-CFCDFF3959CF}"/>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6" name="!!BBCT">
            <a:extLst>
              <a:ext uri="{FF2B5EF4-FFF2-40B4-BE49-F238E27FC236}">
                <a16:creationId xmlns:a16="http://schemas.microsoft.com/office/drawing/2014/main" id="{2314DAF4-7232-4955-8E46-2CBACBBBE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DF7E0605-BE35-4655-9CBD-B94FA751F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9" name="TextBox 8">
            <a:extLst>
              <a:ext uri="{FF2B5EF4-FFF2-40B4-BE49-F238E27FC236}">
                <a16:creationId xmlns:a16="http://schemas.microsoft.com/office/drawing/2014/main" id="{062873D2-845F-4495-AF8A-4F00C51DF251}"/>
              </a:ext>
            </a:extLst>
          </p:cNvPr>
          <p:cNvSpPr txBox="1"/>
          <p:nvPr/>
        </p:nvSpPr>
        <p:spPr>
          <a:xfrm>
            <a:off x="443060" y="311085"/>
            <a:ext cx="8454599" cy="584775"/>
          </a:xfrm>
          <a:prstGeom prst="rect">
            <a:avLst/>
          </a:prstGeom>
          <a:noFill/>
        </p:spPr>
        <p:txBody>
          <a:bodyPr wrap="square" rtlCol="0">
            <a:spAutoFit/>
          </a:bodyPr>
          <a:lstStyle/>
          <a:p>
            <a:r>
              <a:rPr lang="en-GB" sz="3200" dirty="0">
                <a:latin typeface="Arial Rounded MT Bold" panose="020F0704030504030204" pitchFamily="34" charset="0"/>
              </a:rPr>
              <a:t>some bumblebee extras….</a:t>
            </a:r>
          </a:p>
        </p:txBody>
      </p:sp>
      <p:pic>
        <p:nvPicPr>
          <p:cNvPr id="3" name="Online Media 2" title="BUMBLEBEE IDENTIFICATION » How to ID the &amp;#39;Big 8&amp;#39;">
            <a:hlinkClick r:id="" action="ppaction://media"/>
            <a:extLst>
              <a:ext uri="{FF2B5EF4-FFF2-40B4-BE49-F238E27FC236}">
                <a16:creationId xmlns:a16="http://schemas.microsoft.com/office/drawing/2014/main" id="{8CAA0EAC-B6FD-4C99-99CD-A469F85B234B}"/>
              </a:ext>
            </a:extLst>
          </p:cNvPr>
          <p:cNvPicPr>
            <a:picLocks noRot="1" noChangeAspect="1"/>
          </p:cNvPicPr>
          <p:nvPr>
            <a:videoFile r:link="rId1"/>
          </p:nvPr>
        </p:nvPicPr>
        <p:blipFill>
          <a:blip r:embed="rId5"/>
          <a:stretch>
            <a:fillRect/>
          </a:stretch>
        </p:blipFill>
        <p:spPr>
          <a:xfrm>
            <a:off x="2256000" y="1075860"/>
            <a:ext cx="7680000" cy="4320000"/>
          </a:xfrm>
          <a:prstGeom prst="rect">
            <a:avLst/>
          </a:prstGeom>
        </p:spPr>
      </p:pic>
    </p:spTree>
    <p:extLst>
      <p:ext uri="{BB962C8B-B14F-4D97-AF65-F5344CB8AC3E}">
        <p14:creationId xmlns:p14="http://schemas.microsoft.com/office/powerpoint/2010/main" val="669748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54F8D-57BA-4BCF-B735-36DC3276A719}"/>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92829D-2DB2-440E-80D1-CFCDFF3959CF}"/>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6" name="!!BBCT">
            <a:extLst>
              <a:ext uri="{FF2B5EF4-FFF2-40B4-BE49-F238E27FC236}">
                <a16:creationId xmlns:a16="http://schemas.microsoft.com/office/drawing/2014/main" id="{2314DAF4-7232-4955-8E46-2CBACBBBE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DF7E0605-BE35-4655-9CBD-B94FA751F2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9" name="TextBox 8">
            <a:extLst>
              <a:ext uri="{FF2B5EF4-FFF2-40B4-BE49-F238E27FC236}">
                <a16:creationId xmlns:a16="http://schemas.microsoft.com/office/drawing/2014/main" id="{062873D2-845F-4495-AF8A-4F00C51DF251}"/>
              </a:ext>
            </a:extLst>
          </p:cNvPr>
          <p:cNvSpPr txBox="1"/>
          <p:nvPr/>
        </p:nvSpPr>
        <p:spPr>
          <a:xfrm>
            <a:off x="443060" y="311085"/>
            <a:ext cx="8454599" cy="584775"/>
          </a:xfrm>
          <a:prstGeom prst="rect">
            <a:avLst/>
          </a:prstGeom>
          <a:noFill/>
        </p:spPr>
        <p:txBody>
          <a:bodyPr wrap="square" rtlCol="0">
            <a:spAutoFit/>
          </a:bodyPr>
          <a:lstStyle/>
          <a:p>
            <a:r>
              <a:rPr lang="en-GB" sz="3200" dirty="0">
                <a:latin typeface="Arial Rounded MT Bold" panose="020F0704030504030204" pitchFamily="34" charset="0"/>
              </a:rPr>
              <a:t>some bumblebee extras….</a:t>
            </a:r>
          </a:p>
        </p:txBody>
      </p:sp>
      <p:pic>
        <p:nvPicPr>
          <p:cNvPr id="3" name="Online Media 2" title="Evolution of bumblebees » where did they come from? 🌍🐝">
            <a:hlinkClick r:id="" action="ppaction://media"/>
            <a:extLst>
              <a:ext uri="{FF2B5EF4-FFF2-40B4-BE49-F238E27FC236}">
                <a16:creationId xmlns:a16="http://schemas.microsoft.com/office/drawing/2014/main" id="{E705F073-B451-4EE0-A7F2-16FCF703EA46}"/>
              </a:ext>
            </a:extLst>
          </p:cNvPr>
          <p:cNvPicPr>
            <a:picLocks noRot="1" noChangeAspect="1"/>
          </p:cNvPicPr>
          <p:nvPr>
            <a:videoFile r:link="rId1"/>
          </p:nvPr>
        </p:nvPicPr>
        <p:blipFill>
          <a:blip r:embed="rId6"/>
          <a:stretch>
            <a:fillRect/>
          </a:stretch>
        </p:blipFill>
        <p:spPr>
          <a:xfrm>
            <a:off x="2256000" y="1075860"/>
            <a:ext cx="7680000" cy="4320000"/>
          </a:xfrm>
          <a:prstGeom prst="rect">
            <a:avLst/>
          </a:prstGeom>
        </p:spPr>
      </p:pic>
    </p:spTree>
    <p:extLst>
      <p:ext uri="{BB962C8B-B14F-4D97-AF65-F5344CB8AC3E}">
        <p14:creationId xmlns:p14="http://schemas.microsoft.com/office/powerpoint/2010/main" val="223147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54F8D-57BA-4BCF-B735-36DC3276A719}"/>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92829D-2DB2-440E-80D1-CFCDFF3959CF}"/>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6" name="!!BBCT">
            <a:extLst>
              <a:ext uri="{FF2B5EF4-FFF2-40B4-BE49-F238E27FC236}">
                <a16:creationId xmlns:a16="http://schemas.microsoft.com/office/drawing/2014/main" id="{2314DAF4-7232-4955-8E46-2CBACBBBE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DF7E0605-BE35-4655-9CBD-B94FA751F2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9" name="TextBox 8">
            <a:extLst>
              <a:ext uri="{FF2B5EF4-FFF2-40B4-BE49-F238E27FC236}">
                <a16:creationId xmlns:a16="http://schemas.microsoft.com/office/drawing/2014/main" id="{062873D2-845F-4495-AF8A-4F00C51DF251}"/>
              </a:ext>
            </a:extLst>
          </p:cNvPr>
          <p:cNvSpPr txBox="1"/>
          <p:nvPr/>
        </p:nvSpPr>
        <p:spPr>
          <a:xfrm>
            <a:off x="443060" y="311085"/>
            <a:ext cx="8454599" cy="584775"/>
          </a:xfrm>
          <a:prstGeom prst="rect">
            <a:avLst/>
          </a:prstGeom>
          <a:noFill/>
        </p:spPr>
        <p:txBody>
          <a:bodyPr wrap="square" rtlCol="0">
            <a:spAutoFit/>
          </a:bodyPr>
          <a:lstStyle/>
          <a:p>
            <a:r>
              <a:rPr lang="en-GB" sz="3200" dirty="0">
                <a:latin typeface="Arial Rounded MT Bold" panose="020F0704030504030204" pitchFamily="34" charset="0"/>
              </a:rPr>
              <a:t>some bumblebee extras….</a:t>
            </a:r>
          </a:p>
        </p:txBody>
      </p:sp>
      <p:pic>
        <p:nvPicPr>
          <p:cNvPr id="3" name="Online Media 2" title="STATIC ELECTRICITY » How does it help bumblebees to collect pollen?">
            <a:hlinkClick r:id="" action="ppaction://media"/>
            <a:extLst>
              <a:ext uri="{FF2B5EF4-FFF2-40B4-BE49-F238E27FC236}">
                <a16:creationId xmlns:a16="http://schemas.microsoft.com/office/drawing/2014/main" id="{884B96BA-BBBF-4BE7-AF8A-D962D4466D11}"/>
              </a:ext>
            </a:extLst>
          </p:cNvPr>
          <p:cNvPicPr>
            <a:picLocks noRot="1" noChangeAspect="1"/>
          </p:cNvPicPr>
          <p:nvPr>
            <a:videoFile r:link="rId1"/>
          </p:nvPr>
        </p:nvPicPr>
        <p:blipFill>
          <a:blip r:embed="rId6"/>
          <a:stretch>
            <a:fillRect/>
          </a:stretch>
        </p:blipFill>
        <p:spPr>
          <a:xfrm>
            <a:off x="2256000" y="1168986"/>
            <a:ext cx="7680000" cy="4320000"/>
          </a:xfrm>
          <a:prstGeom prst="rect">
            <a:avLst/>
          </a:prstGeom>
        </p:spPr>
      </p:pic>
    </p:spTree>
    <p:extLst>
      <p:ext uri="{BB962C8B-B14F-4D97-AF65-F5344CB8AC3E}">
        <p14:creationId xmlns:p14="http://schemas.microsoft.com/office/powerpoint/2010/main" val="294125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54F8D-57BA-4BCF-B735-36DC3276A719}"/>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92829D-2DB2-440E-80D1-CFCDFF3959CF}"/>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6" name="!!BBCT">
            <a:extLst>
              <a:ext uri="{FF2B5EF4-FFF2-40B4-BE49-F238E27FC236}">
                <a16:creationId xmlns:a16="http://schemas.microsoft.com/office/drawing/2014/main" id="{2314DAF4-7232-4955-8E46-2CBACBBBE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DF7E0605-BE35-4655-9CBD-B94FA751F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2" name="TextBox 1">
            <a:extLst>
              <a:ext uri="{FF2B5EF4-FFF2-40B4-BE49-F238E27FC236}">
                <a16:creationId xmlns:a16="http://schemas.microsoft.com/office/drawing/2014/main" id="{46D2FA2C-74A7-4F11-8CCE-DF028DC75C55}"/>
              </a:ext>
            </a:extLst>
          </p:cNvPr>
          <p:cNvSpPr txBox="1"/>
          <p:nvPr/>
        </p:nvSpPr>
        <p:spPr>
          <a:xfrm>
            <a:off x="768743" y="1974457"/>
            <a:ext cx="10713855" cy="1642683"/>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CCE23560-6181-4FE1-B3ED-66881653D718}"/>
              </a:ext>
            </a:extLst>
          </p:cNvPr>
          <p:cNvSpPr txBox="1"/>
          <p:nvPr/>
        </p:nvSpPr>
        <p:spPr>
          <a:xfrm>
            <a:off x="709402" y="2436122"/>
            <a:ext cx="10786683" cy="923330"/>
          </a:xfrm>
          <a:prstGeom prst="rect">
            <a:avLst/>
          </a:prstGeom>
          <a:noFill/>
        </p:spPr>
        <p:txBody>
          <a:bodyPr wrap="square" rtlCol="0">
            <a:spAutoFit/>
          </a:bodyPr>
          <a:lstStyle/>
          <a:p>
            <a:pPr algn="ctr"/>
            <a:r>
              <a:rPr lang="en-GB" dirty="0"/>
              <a:t>March 2023. Copyright 2023 ©. All rights reserved. </a:t>
            </a:r>
          </a:p>
          <a:p>
            <a:pPr algn="ctr"/>
            <a:r>
              <a:rPr lang="en-GB" dirty="0"/>
              <a:t>The Bumblebee Conservation Trust is a registered charity (England &amp; Wales 1115634 / Scotland SC042830). Company registration number 05618710 (England &amp; Wales) </a:t>
            </a:r>
          </a:p>
        </p:txBody>
      </p:sp>
    </p:spTree>
    <p:extLst>
      <p:ext uri="{BB962C8B-B14F-4D97-AF65-F5344CB8AC3E}">
        <p14:creationId xmlns:p14="http://schemas.microsoft.com/office/powerpoint/2010/main" val="3027362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265CE6-A36E-4230-A3EF-A4EE1D0760F7}"/>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306370BD-9CA6-4747-9415-987E5A93BDEA}"/>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4" name="!!BBCT">
            <a:extLst>
              <a:ext uri="{FF2B5EF4-FFF2-40B4-BE49-F238E27FC236}">
                <a16:creationId xmlns:a16="http://schemas.microsoft.com/office/drawing/2014/main" id="{093A9706-5F54-4575-A913-62A9EE0A4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5" name="Picture 4">
            <a:extLst>
              <a:ext uri="{FF2B5EF4-FFF2-40B4-BE49-F238E27FC236}">
                <a16:creationId xmlns:a16="http://schemas.microsoft.com/office/drawing/2014/main" id="{30042B3A-8929-4602-AD54-90E5A4FBE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pic>
        <p:nvPicPr>
          <p:cNvPr id="7" name="Picture 6">
            <a:extLst>
              <a:ext uri="{FF2B5EF4-FFF2-40B4-BE49-F238E27FC236}">
                <a16:creationId xmlns:a16="http://schemas.microsoft.com/office/drawing/2014/main" id="{D10B8966-B36C-49D9-AD10-0DD953E7333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2192000" cy="5778000"/>
          </a:xfrm>
          <a:prstGeom prst="rect">
            <a:avLst/>
          </a:prstGeom>
        </p:spPr>
      </p:pic>
      <p:sp>
        <p:nvSpPr>
          <p:cNvPr id="8" name="TextBox 7">
            <a:extLst>
              <a:ext uri="{FF2B5EF4-FFF2-40B4-BE49-F238E27FC236}">
                <a16:creationId xmlns:a16="http://schemas.microsoft.com/office/drawing/2014/main" id="{2AF9D5B2-7AC2-4614-A7FE-40F356B3F454}"/>
              </a:ext>
            </a:extLst>
          </p:cNvPr>
          <p:cNvSpPr txBox="1"/>
          <p:nvPr/>
        </p:nvSpPr>
        <p:spPr>
          <a:xfrm>
            <a:off x="173125" y="180293"/>
            <a:ext cx="8710863" cy="1015663"/>
          </a:xfrm>
          <a:prstGeom prst="rect">
            <a:avLst/>
          </a:prstGeom>
          <a:noFill/>
        </p:spPr>
        <p:txBody>
          <a:bodyPr wrap="square" rtlCol="0">
            <a:spAutoFit/>
          </a:bodyPr>
          <a:lstStyle/>
          <a:p>
            <a:r>
              <a:rPr lang="en-GB" sz="6000" dirty="0">
                <a:solidFill>
                  <a:schemeClr val="bg1"/>
                </a:solidFill>
                <a:effectLst>
                  <a:outerShdw blurRad="38100" dist="38100" dir="2700000" algn="tl">
                    <a:srgbClr val="000000">
                      <a:alpha val="43137"/>
                    </a:srgbClr>
                  </a:outerShdw>
                </a:effectLst>
                <a:latin typeface="Arial Rounded MT Bold" panose="020F0704030504030204" pitchFamily="34" charset="0"/>
              </a:rPr>
              <a:t>All about bumblebees</a:t>
            </a:r>
          </a:p>
        </p:txBody>
      </p:sp>
      <p:sp>
        <p:nvSpPr>
          <p:cNvPr id="9" name="Rectangle 8">
            <a:extLst>
              <a:ext uri="{FF2B5EF4-FFF2-40B4-BE49-F238E27FC236}">
                <a16:creationId xmlns:a16="http://schemas.microsoft.com/office/drawing/2014/main" id="{3A7AD56E-B02C-40D2-B545-7F1FFF959B2D}"/>
              </a:ext>
            </a:extLst>
          </p:cNvPr>
          <p:cNvSpPr/>
          <p:nvPr/>
        </p:nvSpPr>
        <p:spPr>
          <a:xfrm>
            <a:off x="10666005" y="5489921"/>
            <a:ext cx="1525995" cy="276999"/>
          </a:xfrm>
          <a:prstGeom prst="rect">
            <a:avLst/>
          </a:prstGeom>
        </p:spPr>
        <p:txBody>
          <a:bodyPr wrap="none">
            <a:spAutoFit/>
          </a:bodyPr>
          <a:lstStyle/>
          <a:p>
            <a:r>
              <a:rPr lang="en-GB" sz="1200" dirty="0"/>
              <a:t>Photo: Kate </a:t>
            </a:r>
            <a:r>
              <a:rPr lang="en-GB" sz="1200" dirty="0" err="1"/>
              <a:t>Jaconello</a:t>
            </a:r>
            <a:endParaRPr lang="en-GB" sz="1200" dirty="0"/>
          </a:p>
        </p:txBody>
      </p:sp>
      <p:grpSp>
        <p:nvGrpSpPr>
          <p:cNvPr id="10" name="Group 9">
            <a:extLst>
              <a:ext uri="{FF2B5EF4-FFF2-40B4-BE49-F238E27FC236}">
                <a16:creationId xmlns:a16="http://schemas.microsoft.com/office/drawing/2014/main" id="{F6223ABD-DDD0-4CFB-A017-A15DFA1245EE}"/>
              </a:ext>
            </a:extLst>
          </p:cNvPr>
          <p:cNvGrpSpPr/>
          <p:nvPr/>
        </p:nvGrpSpPr>
        <p:grpSpPr>
          <a:xfrm>
            <a:off x="5663690" y="5860257"/>
            <a:ext cx="864619" cy="898132"/>
            <a:chOff x="4262374" y="3276971"/>
            <a:chExt cx="2580990" cy="2681029"/>
          </a:xfrm>
        </p:grpSpPr>
        <p:pic>
          <p:nvPicPr>
            <p:cNvPr id="11" name="Picture 10">
              <a:extLst>
                <a:ext uri="{FF2B5EF4-FFF2-40B4-BE49-F238E27FC236}">
                  <a16:creationId xmlns:a16="http://schemas.microsoft.com/office/drawing/2014/main" id="{34B06AC0-2E6D-4CD0-9220-DEE2D7AE8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62374" y="3276971"/>
              <a:ext cx="2580990" cy="2681029"/>
            </a:xfrm>
            <a:prstGeom prst="rect">
              <a:avLst/>
            </a:prstGeom>
          </p:spPr>
        </p:pic>
        <p:sp>
          <p:nvSpPr>
            <p:cNvPr id="12" name="Arrow: Right 11">
              <a:extLst>
                <a:ext uri="{FF2B5EF4-FFF2-40B4-BE49-F238E27FC236}">
                  <a16:creationId xmlns:a16="http://schemas.microsoft.com/office/drawing/2014/main" id="{7499A35F-FD9C-4B73-81D9-99FCDE44F501}"/>
                </a:ext>
              </a:extLst>
            </p:cNvPr>
            <p:cNvSpPr/>
            <p:nvPr/>
          </p:nvSpPr>
          <p:spPr>
            <a:xfrm>
              <a:off x="5796617" y="5026558"/>
              <a:ext cx="892941" cy="564574"/>
            </a:xfrm>
            <a:prstGeom prst="rightArrow">
              <a:avLst/>
            </a:prstGeom>
            <a:solidFill>
              <a:srgbClr val="01739A"/>
            </a:solidFill>
            <a:ln>
              <a:solidFill>
                <a:srgbClr val="017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17446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54F8D-57BA-4BCF-B735-36DC3276A719}"/>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92829D-2DB2-440E-80D1-CFCDFF3959CF}"/>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6" name="!!BBCT">
            <a:extLst>
              <a:ext uri="{FF2B5EF4-FFF2-40B4-BE49-F238E27FC236}">
                <a16:creationId xmlns:a16="http://schemas.microsoft.com/office/drawing/2014/main" id="{2314DAF4-7232-4955-8E46-2CBACBBBE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DF7E0605-BE35-4655-9CBD-B94FA751F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8" name="TextBox 7">
            <a:extLst>
              <a:ext uri="{FF2B5EF4-FFF2-40B4-BE49-F238E27FC236}">
                <a16:creationId xmlns:a16="http://schemas.microsoft.com/office/drawing/2014/main" id="{EE05785E-A4AA-416C-B4BA-7B4A4222D203}"/>
              </a:ext>
            </a:extLst>
          </p:cNvPr>
          <p:cNvSpPr txBox="1"/>
          <p:nvPr/>
        </p:nvSpPr>
        <p:spPr>
          <a:xfrm>
            <a:off x="443060" y="311085"/>
            <a:ext cx="10284643" cy="584775"/>
          </a:xfrm>
          <a:prstGeom prst="rect">
            <a:avLst/>
          </a:prstGeom>
          <a:noFill/>
        </p:spPr>
        <p:txBody>
          <a:bodyPr wrap="square" rtlCol="0">
            <a:spAutoFit/>
          </a:bodyPr>
          <a:lstStyle/>
          <a:p>
            <a:r>
              <a:rPr lang="en-GB" sz="3200" dirty="0">
                <a:latin typeface="Arial Rounded MT Bold" panose="020F0704030504030204" pitchFamily="34" charset="0"/>
              </a:rPr>
              <a:t>There are over 275 types of bee in the UK</a:t>
            </a:r>
          </a:p>
        </p:txBody>
      </p:sp>
      <p:sp>
        <p:nvSpPr>
          <p:cNvPr id="9" name="TextBox 8">
            <a:extLst>
              <a:ext uri="{FF2B5EF4-FFF2-40B4-BE49-F238E27FC236}">
                <a16:creationId xmlns:a16="http://schemas.microsoft.com/office/drawing/2014/main" id="{3E640A42-3EA7-44D2-BB01-C61350ED9240}"/>
              </a:ext>
            </a:extLst>
          </p:cNvPr>
          <p:cNvSpPr txBox="1"/>
          <p:nvPr/>
        </p:nvSpPr>
        <p:spPr>
          <a:xfrm>
            <a:off x="771398" y="4798983"/>
            <a:ext cx="2462023" cy="523220"/>
          </a:xfrm>
          <a:prstGeom prst="rect">
            <a:avLst/>
          </a:prstGeom>
          <a:noFill/>
        </p:spPr>
        <p:txBody>
          <a:bodyPr wrap="square" rtlCol="0">
            <a:spAutoFit/>
          </a:bodyPr>
          <a:lstStyle/>
          <a:p>
            <a:pPr algn="ctr"/>
            <a:r>
              <a:rPr lang="en-GB" sz="2800" dirty="0">
                <a:latin typeface="Arial Rounded MT Bold" panose="020F0704030504030204" pitchFamily="34" charset="0"/>
                <a:cs typeface="Arial" panose="020B0604020202020204" pitchFamily="34" charset="0"/>
              </a:rPr>
              <a:t>1 honeybee</a:t>
            </a:r>
          </a:p>
        </p:txBody>
      </p:sp>
      <p:sp>
        <p:nvSpPr>
          <p:cNvPr id="10" name="TextBox 9">
            <a:extLst>
              <a:ext uri="{FF2B5EF4-FFF2-40B4-BE49-F238E27FC236}">
                <a16:creationId xmlns:a16="http://schemas.microsoft.com/office/drawing/2014/main" id="{816DA3C7-BDCF-4BEA-9D37-9C73CD3E19DE}"/>
              </a:ext>
            </a:extLst>
          </p:cNvPr>
          <p:cNvSpPr txBox="1"/>
          <p:nvPr/>
        </p:nvSpPr>
        <p:spPr>
          <a:xfrm>
            <a:off x="8754124" y="4668104"/>
            <a:ext cx="2548378" cy="954107"/>
          </a:xfrm>
          <a:prstGeom prst="rect">
            <a:avLst/>
          </a:prstGeom>
          <a:noFill/>
        </p:spPr>
        <p:txBody>
          <a:bodyPr wrap="square" rtlCol="0">
            <a:spAutoFit/>
          </a:bodyPr>
          <a:lstStyle/>
          <a:p>
            <a:pPr algn="ctr"/>
            <a:r>
              <a:rPr lang="en-GB" sz="2800" dirty="0">
                <a:latin typeface="Arial Rounded MT Bold" panose="020F0704030504030204" pitchFamily="34" charset="0"/>
              </a:rPr>
              <a:t>over 250 solitary bees</a:t>
            </a:r>
          </a:p>
        </p:txBody>
      </p:sp>
      <p:sp>
        <p:nvSpPr>
          <p:cNvPr id="11" name="TextBox 10">
            <a:extLst>
              <a:ext uri="{FF2B5EF4-FFF2-40B4-BE49-F238E27FC236}">
                <a16:creationId xmlns:a16="http://schemas.microsoft.com/office/drawing/2014/main" id="{F45408DE-BFF1-4265-8BBD-60D4ACD681E8}"/>
              </a:ext>
            </a:extLst>
          </p:cNvPr>
          <p:cNvSpPr txBox="1"/>
          <p:nvPr/>
        </p:nvSpPr>
        <p:spPr>
          <a:xfrm>
            <a:off x="4420461" y="4056581"/>
            <a:ext cx="3217683" cy="584775"/>
          </a:xfrm>
          <a:prstGeom prst="rect">
            <a:avLst/>
          </a:prstGeom>
          <a:noFill/>
        </p:spPr>
        <p:txBody>
          <a:bodyPr wrap="square" rtlCol="0">
            <a:spAutoFit/>
          </a:bodyPr>
          <a:lstStyle/>
          <a:p>
            <a:pPr algn="ctr"/>
            <a:r>
              <a:rPr lang="en-GB" sz="3200" dirty="0">
                <a:latin typeface="Arial Rounded MT Bold" panose="020F0704030504030204" pitchFamily="34" charset="0"/>
              </a:rPr>
              <a:t>24 bumblebees</a:t>
            </a:r>
          </a:p>
        </p:txBody>
      </p:sp>
      <p:pic>
        <p:nvPicPr>
          <p:cNvPr id="20" name="Picture 19">
            <a:extLst>
              <a:ext uri="{FF2B5EF4-FFF2-40B4-BE49-F238E27FC236}">
                <a16:creationId xmlns:a16="http://schemas.microsoft.com/office/drawing/2014/main" id="{9FFC8005-AC3D-4764-AB11-0B128B7ED37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589303" y="1176581"/>
            <a:ext cx="2880000" cy="2880000"/>
          </a:xfrm>
          <a:prstGeom prst="ellipse">
            <a:avLst/>
          </a:prstGeom>
          <a:ln w="50800">
            <a:solidFill>
              <a:schemeClr val="bg1"/>
            </a:solidFill>
          </a:ln>
        </p:spPr>
      </p:pic>
      <p:pic>
        <p:nvPicPr>
          <p:cNvPr id="26" name="Picture 25">
            <a:extLst>
              <a:ext uri="{FF2B5EF4-FFF2-40B4-BE49-F238E27FC236}">
                <a16:creationId xmlns:a16="http://schemas.microsoft.com/office/drawing/2014/main" id="{3F5EEE22-2765-4857-B684-307DE678913C}"/>
              </a:ext>
            </a:extLst>
          </p:cNvPr>
          <p:cNvPicPr>
            <a:picLocks noChangeAspect="1"/>
          </p:cNvPicPr>
          <p:nvPr/>
        </p:nvPicPr>
        <p:blipFill rotWithShape="1">
          <a:blip r:embed="rId6">
            <a:extLst>
              <a:ext uri="{28A0092B-C50C-407E-A947-70E740481C1C}">
                <a14:useLocalDpi xmlns:a14="http://schemas.microsoft.com/office/drawing/2010/main" val="0"/>
              </a:ext>
            </a:extLst>
          </a:blip>
          <a:srcRect b="-594"/>
          <a:stretch/>
        </p:blipFill>
        <p:spPr>
          <a:xfrm>
            <a:off x="562410" y="1953445"/>
            <a:ext cx="2880001" cy="2880000"/>
          </a:xfrm>
          <a:prstGeom prst="ellipse">
            <a:avLst/>
          </a:prstGeom>
          <a:ln w="50800">
            <a:solidFill>
              <a:schemeClr val="bg1"/>
            </a:solidFill>
          </a:ln>
        </p:spPr>
      </p:pic>
      <p:pic>
        <p:nvPicPr>
          <p:cNvPr id="28" name="Picture 27">
            <a:extLst>
              <a:ext uri="{FF2B5EF4-FFF2-40B4-BE49-F238E27FC236}">
                <a16:creationId xmlns:a16="http://schemas.microsoft.com/office/drawing/2014/main" id="{5B67E05E-CFB2-4BBA-A651-3727122DC594}"/>
              </a:ext>
            </a:extLst>
          </p:cNvPr>
          <p:cNvPicPr>
            <a:picLocks/>
          </p:cNvPicPr>
          <p:nvPr/>
        </p:nvPicPr>
        <p:blipFill rotWithShape="1">
          <a:blip r:embed="rId7">
            <a:extLst>
              <a:ext uri="{28A0092B-C50C-407E-A947-70E740481C1C}">
                <a14:useLocalDpi xmlns:a14="http://schemas.microsoft.com/office/drawing/2010/main" val="0"/>
              </a:ext>
            </a:extLst>
          </a:blip>
          <a:srcRect/>
          <a:stretch/>
        </p:blipFill>
        <p:spPr>
          <a:xfrm rot="19631315">
            <a:off x="8588313" y="1763200"/>
            <a:ext cx="2880000" cy="2880000"/>
          </a:xfrm>
          <a:prstGeom prst="ellipse">
            <a:avLst/>
          </a:prstGeom>
          <a:ln w="50800">
            <a:solidFill>
              <a:schemeClr val="bg1"/>
            </a:solidFill>
          </a:ln>
        </p:spPr>
      </p:pic>
      <p:grpSp>
        <p:nvGrpSpPr>
          <p:cNvPr id="29" name="Group 28">
            <a:extLst>
              <a:ext uri="{FF2B5EF4-FFF2-40B4-BE49-F238E27FC236}">
                <a16:creationId xmlns:a16="http://schemas.microsoft.com/office/drawing/2014/main" id="{B6CB8B23-2A21-4DE6-B444-FF054726C59F}"/>
              </a:ext>
            </a:extLst>
          </p:cNvPr>
          <p:cNvGrpSpPr/>
          <p:nvPr/>
        </p:nvGrpSpPr>
        <p:grpSpPr>
          <a:xfrm>
            <a:off x="5663690" y="5860257"/>
            <a:ext cx="864619" cy="898132"/>
            <a:chOff x="4262374" y="3276971"/>
            <a:chExt cx="2580990" cy="2681029"/>
          </a:xfrm>
        </p:grpSpPr>
        <p:pic>
          <p:nvPicPr>
            <p:cNvPr id="30" name="Picture 29">
              <a:extLst>
                <a:ext uri="{FF2B5EF4-FFF2-40B4-BE49-F238E27FC236}">
                  <a16:creationId xmlns:a16="http://schemas.microsoft.com/office/drawing/2014/main" id="{ECB49F68-1FF2-4309-9D45-0F23C442C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262374" y="3276971"/>
              <a:ext cx="2580990" cy="2681029"/>
            </a:xfrm>
            <a:prstGeom prst="rect">
              <a:avLst/>
            </a:prstGeom>
          </p:spPr>
        </p:pic>
        <p:sp>
          <p:nvSpPr>
            <p:cNvPr id="31" name="Arrow: Right 30">
              <a:extLst>
                <a:ext uri="{FF2B5EF4-FFF2-40B4-BE49-F238E27FC236}">
                  <a16:creationId xmlns:a16="http://schemas.microsoft.com/office/drawing/2014/main" id="{BED2925C-6070-4A5C-BDC4-1E3CAC806564}"/>
                </a:ext>
              </a:extLst>
            </p:cNvPr>
            <p:cNvSpPr/>
            <p:nvPr/>
          </p:nvSpPr>
          <p:spPr>
            <a:xfrm>
              <a:off x="5796617" y="5026558"/>
              <a:ext cx="892941" cy="564574"/>
            </a:xfrm>
            <a:prstGeom prst="rightArrow">
              <a:avLst/>
            </a:prstGeom>
            <a:solidFill>
              <a:srgbClr val="01739A"/>
            </a:solidFill>
            <a:ln>
              <a:solidFill>
                <a:srgbClr val="017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6554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entr" presetSubtype="0" fill="hold" nodeType="afterEffect">
                                  <p:stCondLst>
                                    <p:cond delay="200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1000"/>
                                  </p:stCondLst>
                                  <p:childTnLst>
                                    <p:set>
                                      <p:cBhvr>
                                        <p:cTn id="15" dur="1" fill="hold">
                                          <p:stCondLst>
                                            <p:cond delay="0"/>
                                          </p:stCondLst>
                                        </p:cTn>
                                        <p:tgtEl>
                                          <p:spTgt spid="28"/>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3500"/>
                            </p:stCondLst>
                            <p:childTnLst>
                              <p:par>
                                <p:cTn id="19" presetID="1" presetClass="entr" presetSubtype="0" fill="hold" nodeType="afterEffect">
                                  <p:stCondLst>
                                    <p:cond delay="10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4500"/>
                            </p:stCondLst>
                            <p:childTnLst>
                              <p:par>
                                <p:cTn id="24" presetID="1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54F8D-57BA-4BCF-B735-36DC3276A719}"/>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92829D-2DB2-440E-80D1-CFCDFF3959CF}"/>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6" name="!!BBCT">
            <a:extLst>
              <a:ext uri="{FF2B5EF4-FFF2-40B4-BE49-F238E27FC236}">
                <a16:creationId xmlns:a16="http://schemas.microsoft.com/office/drawing/2014/main" id="{2314DAF4-7232-4955-8E46-2CBACBBBE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DF7E0605-BE35-4655-9CBD-B94FA751F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8" name="TextBox 7">
            <a:extLst>
              <a:ext uri="{FF2B5EF4-FFF2-40B4-BE49-F238E27FC236}">
                <a16:creationId xmlns:a16="http://schemas.microsoft.com/office/drawing/2014/main" id="{EE05785E-A4AA-416C-B4BA-7B4A4222D203}"/>
              </a:ext>
            </a:extLst>
          </p:cNvPr>
          <p:cNvSpPr txBox="1"/>
          <p:nvPr/>
        </p:nvSpPr>
        <p:spPr>
          <a:xfrm>
            <a:off x="443060" y="311085"/>
            <a:ext cx="10859678" cy="584775"/>
          </a:xfrm>
          <a:prstGeom prst="rect">
            <a:avLst/>
          </a:prstGeom>
          <a:noFill/>
        </p:spPr>
        <p:txBody>
          <a:bodyPr wrap="square" rtlCol="0">
            <a:spAutoFit/>
          </a:bodyPr>
          <a:lstStyle/>
          <a:p>
            <a:r>
              <a:rPr lang="en-GB" sz="3200" dirty="0">
                <a:latin typeface="Arial Rounded MT Bold" panose="020F0704030504030204" pitchFamily="34" charset="0"/>
              </a:rPr>
              <a:t>8 of our 24 bumblebees are common and widespread</a:t>
            </a:r>
          </a:p>
        </p:txBody>
      </p:sp>
      <p:pic>
        <p:nvPicPr>
          <p:cNvPr id="3" name="Picture 2">
            <a:extLst>
              <a:ext uri="{FF2B5EF4-FFF2-40B4-BE49-F238E27FC236}">
                <a16:creationId xmlns:a16="http://schemas.microsoft.com/office/drawing/2014/main" id="{664D1BBE-BA50-4AE7-904A-FBB3B7ACBE0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51146" y="1178349"/>
            <a:ext cx="981512" cy="1800521"/>
          </a:xfrm>
          <a:prstGeom prst="rect">
            <a:avLst/>
          </a:prstGeom>
        </p:spPr>
      </p:pic>
      <p:pic>
        <p:nvPicPr>
          <p:cNvPr id="10" name="Picture 9">
            <a:extLst>
              <a:ext uri="{FF2B5EF4-FFF2-40B4-BE49-F238E27FC236}">
                <a16:creationId xmlns:a16="http://schemas.microsoft.com/office/drawing/2014/main" id="{744ABB13-4FA8-4CEE-AAFD-F319538AAFA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791220" y="3679716"/>
            <a:ext cx="858010" cy="1410516"/>
          </a:xfrm>
          <a:prstGeom prst="rect">
            <a:avLst/>
          </a:prstGeom>
        </p:spPr>
      </p:pic>
      <p:pic>
        <p:nvPicPr>
          <p:cNvPr id="12" name="Picture 11">
            <a:extLst>
              <a:ext uri="{FF2B5EF4-FFF2-40B4-BE49-F238E27FC236}">
                <a16:creationId xmlns:a16="http://schemas.microsoft.com/office/drawing/2014/main" id="{D602924C-7DA4-472E-AB44-C2C63F681A1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937401" y="3630926"/>
            <a:ext cx="793009" cy="1300014"/>
          </a:xfrm>
          <a:prstGeom prst="rect">
            <a:avLst/>
          </a:prstGeom>
        </p:spPr>
      </p:pic>
      <p:pic>
        <p:nvPicPr>
          <p:cNvPr id="14" name="Picture 13">
            <a:extLst>
              <a:ext uri="{FF2B5EF4-FFF2-40B4-BE49-F238E27FC236}">
                <a16:creationId xmlns:a16="http://schemas.microsoft.com/office/drawing/2014/main" id="{F98329F8-E07E-4EF5-95BB-DC2980E9B39C}"/>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552346" y="1291224"/>
            <a:ext cx="1085512" cy="1540518"/>
          </a:xfrm>
          <a:prstGeom prst="rect">
            <a:avLst/>
          </a:prstGeom>
        </p:spPr>
      </p:pic>
      <p:pic>
        <p:nvPicPr>
          <p:cNvPr id="16" name="Picture 15">
            <a:extLst>
              <a:ext uri="{FF2B5EF4-FFF2-40B4-BE49-F238E27FC236}">
                <a16:creationId xmlns:a16="http://schemas.microsoft.com/office/drawing/2014/main" id="{896993C9-8EA0-4D85-B6BA-364D586DDF0D}"/>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9516354" y="1373567"/>
            <a:ext cx="981512" cy="1410300"/>
          </a:xfrm>
          <a:prstGeom prst="rect">
            <a:avLst/>
          </a:prstGeom>
        </p:spPr>
      </p:pic>
      <p:pic>
        <p:nvPicPr>
          <p:cNvPr id="18" name="Picture 17">
            <a:extLst>
              <a:ext uri="{FF2B5EF4-FFF2-40B4-BE49-F238E27FC236}">
                <a16:creationId xmlns:a16="http://schemas.microsoft.com/office/drawing/2014/main" id="{C138705B-34B2-4B32-A059-F33F26E869A4}"/>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989191" y="3373212"/>
            <a:ext cx="858010" cy="1709521"/>
          </a:xfrm>
          <a:prstGeom prst="rect">
            <a:avLst/>
          </a:prstGeom>
        </p:spPr>
      </p:pic>
      <p:pic>
        <p:nvPicPr>
          <p:cNvPr id="20" name="Picture 19">
            <a:extLst>
              <a:ext uri="{FF2B5EF4-FFF2-40B4-BE49-F238E27FC236}">
                <a16:creationId xmlns:a16="http://schemas.microsoft.com/office/drawing/2014/main" id="{336F4F54-F400-47FA-962B-B3E5E55EAB14}"/>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9583465" y="3614715"/>
            <a:ext cx="916510" cy="1540518"/>
          </a:xfrm>
          <a:prstGeom prst="rect">
            <a:avLst/>
          </a:prstGeom>
        </p:spPr>
      </p:pic>
      <p:pic>
        <p:nvPicPr>
          <p:cNvPr id="22" name="Picture 21">
            <a:extLst>
              <a:ext uri="{FF2B5EF4-FFF2-40B4-BE49-F238E27FC236}">
                <a16:creationId xmlns:a16="http://schemas.microsoft.com/office/drawing/2014/main" id="{74F7F8CD-9790-425D-9B11-5B01743B1A96}"/>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3956252" y="1373350"/>
            <a:ext cx="793010" cy="1410517"/>
          </a:xfrm>
          <a:prstGeom prst="rect">
            <a:avLst/>
          </a:prstGeom>
        </p:spPr>
      </p:pic>
      <p:sp>
        <p:nvSpPr>
          <p:cNvPr id="23" name="TextBox 22">
            <a:extLst>
              <a:ext uri="{FF2B5EF4-FFF2-40B4-BE49-F238E27FC236}">
                <a16:creationId xmlns:a16="http://schemas.microsoft.com/office/drawing/2014/main" id="{33842AA8-6502-4FB5-A94E-31B5F154C140}"/>
              </a:ext>
            </a:extLst>
          </p:cNvPr>
          <p:cNvSpPr txBox="1"/>
          <p:nvPr/>
        </p:nvSpPr>
        <p:spPr>
          <a:xfrm>
            <a:off x="1756390" y="2185411"/>
            <a:ext cx="1923068" cy="646331"/>
          </a:xfrm>
          <a:prstGeom prst="rect">
            <a:avLst/>
          </a:prstGeom>
          <a:noFill/>
        </p:spPr>
        <p:txBody>
          <a:bodyPr wrap="square" rtlCol="0">
            <a:spAutoFit/>
          </a:bodyPr>
          <a:lstStyle/>
          <a:p>
            <a:r>
              <a:rPr lang="en-GB" dirty="0">
                <a:latin typeface="Arial Rounded MT Bold" panose="020F0704030504030204" pitchFamily="34" charset="0"/>
              </a:rPr>
              <a:t>Buff-tailed bumblebee</a:t>
            </a:r>
          </a:p>
        </p:txBody>
      </p:sp>
      <p:sp>
        <p:nvSpPr>
          <p:cNvPr id="24" name="TextBox 23">
            <a:extLst>
              <a:ext uri="{FF2B5EF4-FFF2-40B4-BE49-F238E27FC236}">
                <a16:creationId xmlns:a16="http://schemas.microsoft.com/office/drawing/2014/main" id="{83D8B262-EF56-4EB1-A35E-4775830DC0DB}"/>
              </a:ext>
            </a:extLst>
          </p:cNvPr>
          <p:cNvSpPr txBox="1"/>
          <p:nvPr/>
        </p:nvSpPr>
        <p:spPr>
          <a:xfrm>
            <a:off x="4719975" y="2185411"/>
            <a:ext cx="1923068" cy="646331"/>
          </a:xfrm>
          <a:prstGeom prst="rect">
            <a:avLst/>
          </a:prstGeom>
          <a:noFill/>
        </p:spPr>
        <p:txBody>
          <a:bodyPr wrap="square" rtlCol="0">
            <a:spAutoFit/>
          </a:bodyPr>
          <a:lstStyle/>
          <a:p>
            <a:r>
              <a:rPr lang="en-GB" dirty="0">
                <a:latin typeface="Arial Rounded MT Bold" panose="020F0704030504030204" pitchFamily="34" charset="0"/>
              </a:rPr>
              <a:t>White-tailed bumblebee</a:t>
            </a:r>
          </a:p>
        </p:txBody>
      </p:sp>
      <p:sp>
        <p:nvSpPr>
          <p:cNvPr id="25" name="TextBox 24">
            <a:extLst>
              <a:ext uri="{FF2B5EF4-FFF2-40B4-BE49-F238E27FC236}">
                <a16:creationId xmlns:a16="http://schemas.microsoft.com/office/drawing/2014/main" id="{B835D710-2242-4473-AF44-663B9CD54F70}"/>
              </a:ext>
            </a:extLst>
          </p:cNvPr>
          <p:cNvSpPr txBox="1"/>
          <p:nvPr/>
        </p:nvSpPr>
        <p:spPr>
          <a:xfrm>
            <a:off x="7524316" y="2187077"/>
            <a:ext cx="1923068" cy="646331"/>
          </a:xfrm>
          <a:prstGeom prst="rect">
            <a:avLst/>
          </a:prstGeom>
          <a:noFill/>
        </p:spPr>
        <p:txBody>
          <a:bodyPr wrap="square" rtlCol="0">
            <a:spAutoFit/>
          </a:bodyPr>
          <a:lstStyle/>
          <a:p>
            <a:r>
              <a:rPr lang="en-GB" dirty="0">
                <a:latin typeface="Arial Rounded MT Bold" panose="020F0704030504030204" pitchFamily="34" charset="0"/>
              </a:rPr>
              <a:t>Garden bumblebee</a:t>
            </a:r>
          </a:p>
        </p:txBody>
      </p:sp>
      <p:sp>
        <p:nvSpPr>
          <p:cNvPr id="26" name="TextBox 25">
            <a:extLst>
              <a:ext uri="{FF2B5EF4-FFF2-40B4-BE49-F238E27FC236}">
                <a16:creationId xmlns:a16="http://schemas.microsoft.com/office/drawing/2014/main" id="{0C6C4256-374B-4973-8CCF-466E2E6DBE9E}"/>
              </a:ext>
            </a:extLst>
          </p:cNvPr>
          <p:cNvSpPr txBox="1"/>
          <p:nvPr/>
        </p:nvSpPr>
        <p:spPr>
          <a:xfrm>
            <a:off x="10370355" y="2185410"/>
            <a:ext cx="1488564" cy="646331"/>
          </a:xfrm>
          <a:prstGeom prst="rect">
            <a:avLst/>
          </a:prstGeom>
          <a:noFill/>
        </p:spPr>
        <p:txBody>
          <a:bodyPr wrap="square" rtlCol="0">
            <a:spAutoFit/>
          </a:bodyPr>
          <a:lstStyle/>
          <a:p>
            <a:r>
              <a:rPr lang="en-GB" dirty="0">
                <a:latin typeface="Arial Rounded MT Bold" panose="020F0704030504030204" pitchFamily="34" charset="0"/>
              </a:rPr>
              <a:t>Heath bumblebee</a:t>
            </a:r>
          </a:p>
        </p:txBody>
      </p:sp>
      <p:sp>
        <p:nvSpPr>
          <p:cNvPr id="27" name="TextBox 26">
            <a:extLst>
              <a:ext uri="{FF2B5EF4-FFF2-40B4-BE49-F238E27FC236}">
                <a16:creationId xmlns:a16="http://schemas.microsoft.com/office/drawing/2014/main" id="{F0CA1906-5E0B-48A4-BDC2-8131948D9BBB}"/>
              </a:ext>
            </a:extLst>
          </p:cNvPr>
          <p:cNvSpPr txBox="1"/>
          <p:nvPr/>
        </p:nvSpPr>
        <p:spPr>
          <a:xfrm>
            <a:off x="1756390" y="4384974"/>
            <a:ext cx="1923068" cy="646331"/>
          </a:xfrm>
          <a:prstGeom prst="rect">
            <a:avLst/>
          </a:prstGeom>
          <a:noFill/>
        </p:spPr>
        <p:txBody>
          <a:bodyPr wrap="square" rtlCol="0">
            <a:spAutoFit/>
          </a:bodyPr>
          <a:lstStyle/>
          <a:p>
            <a:r>
              <a:rPr lang="en-GB" dirty="0">
                <a:latin typeface="Arial Rounded MT Bold" panose="020F0704030504030204" pitchFamily="34" charset="0"/>
              </a:rPr>
              <a:t>Red-tailed bumblebee</a:t>
            </a:r>
          </a:p>
        </p:txBody>
      </p:sp>
      <p:sp>
        <p:nvSpPr>
          <p:cNvPr id="28" name="TextBox 27">
            <a:extLst>
              <a:ext uri="{FF2B5EF4-FFF2-40B4-BE49-F238E27FC236}">
                <a16:creationId xmlns:a16="http://schemas.microsoft.com/office/drawing/2014/main" id="{96BF6FEA-8637-4483-A47E-FBB41E92D8E5}"/>
              </a:ext>
            </a:extLst>
          </p:cNvPr>
          <p:cNvSpPr txBox="1"/>
          <p:nvPr/>
        </p:nvSpPr>
        <p:spPr>
          <a:xfrm>
            <a:off x="4642565" y="4384974"/>
            <a:ext cx="1923068" cy="646331"/>
          </a:xfrm>
          <a:prstGeom prst="rect">
            <a:avLst/>
          </a:prstGeom>
          <a:noFill/>
        </p:spPr>
        <p:txBody>
          <a:bodyPr wrap="square" rtlCol="0">
            <a:spAutoFit/>
          </a:bodyPr>
          <a:lstStyle/>
          <a:p>
            <a:r>
              <a:rPr lang="en-GB" dirty="0">
                <a:latin typeface="Arial Rounded MT Bold" panose="020F0704030504030204" pitchFamily="34" charset="0"/>
              </a:rPr>
              <a:t>Early bumblebee</a:t>
            </a:r>
          </a:p>
        </p:txBody>
      </p:sp>
      <p:sp>
        <p:nvSpPr>
          <p:cNvPr id="29" name="TextBox 28">
            <a:extLst>
              <a:ext uri="{FF2B5EF4-FFF2-40B4-BE49-F238E27FC236}">
                <a16:creationId xmlns:a16="http://schemas.microsoft.com/office/drawing/2014/main" id="{E3A997ED-197A-4CB5-8557-C2EFB7F6F4EC}"/>
              </a:ext>
            </a:extLst>
          </p:cNvPr>
          <p:cNvSpPr txBox="1"/>
          <p:nvPr/>
        </p:nvSpPr>
        <p:spPr>
          <a:xfrm>
            <a:off x="10429161" y="4384973"/>
            <a:ext cx="1923068" cy="646331"/>
          </a:xfrm>
          <a:prstGeom prst="rect">
            <a:avLst/>
          </a:prstGeom>
          <a:noFill/>
        </p:spPr>
        <p:txBody>
          <a:bodyPr wrap="square" rtlCol="0">
            <a:spAutoFit/>
          </a:bodyPr>
          <a:lstStyle/>
          <a:p>
            <a:r>
              <a:rPr lang="en-GB" dirty="0">
                <a:latin typeface="Arial Rounded MT Bold" panose="020F0704030504030204" pitchFamily="34" charset="0"/>
              </a:rPr>
              <a:t>Tree bumblebee</a:t>
            </a:r>
          </a:p>
        </p:txBody>
      </p:sp>
      <p:sp>
        <p:nvSpPr>
          <p:cNvPr id="31" name="TextBox 30">
            <a:extLst>
              <a:ext uri="{FF2B5EF4-FFF2-40B4-BE49-F238E27FC236}">
                <a16:creationId xmlns:a16="http://schemas.microsoft.com/office/drawing/2014/main" id="{4935E3FC-0322-440C-8A7B-B0CCFDE08664}"/>
              </a:ext>
            </a:extLst>
          </p:cNvPr>
          <p:cNvSpPr txBox="1"/>
          <p:nvPr/>
        </p:nvSpPr>
        <p:spPr>
          <a:xfrm>
            <a:off x="7536766" y="4386484"/>
            <a:ext cx="2015547" cy="646331"/>
          </a:xfrm>
          <a:prstGeom prst="rect">
            <a:avLst/>
          </a:prstGeom>
          <a:noFill/>
        </p:spPr>
        <p:txBody>
          <a:bodyPr wrap="square" rtlCol="0">
            <a:spAutoFit/>
          </a:bodyPr>
          <a:lstStyle/>
          <a:p>
            <a:r>
              <a:rPr lang="en-GB" dirty="0">
                <a:latin typeface="Arial Rounded MT Bold" panose="020F0704030504030204" pitchFamily="34" charset="0"/>
              </a:rPr>
              <a:t>Common carder bumblebee</a:t>
            </a:r>
          </a:p>
        </p:txBody>
      </p:sp>
      <p:grpSp>
        <p:nvGrpSpPr>
          <p:cNvPr id="36" name="Group 35">
            <a:extLst>
              <a:ext uri="{FF2B5EF4-FFF2-40B4-BE49-F238E27FC236}">
                <a16:creationId xmlns:a16="http://schemas.microsoft.com/office/drawing/2014/main" id="{C0D62395-C6C8-4147-BDD2-E75D32FEE5B6}"/>
              </a:ext>
            </a:extLst>
          </p:cNvPr>
          <p:cNvGrpSpPr/>
          <p:nvPr/>
        </p:nvGrpSpPr>
        <p:grpSpPr>
          <a:xfrm>
            <a:off x="5663690" y="5860257"/>
            <a:ext cx="864619" cy="898132"/>
            <a:chOff x="4262374" y="3276971"/>
            <a:chExt cx="2580990" cy="2681029"/>
          </a:xfrm>
        </p:grpSpPr>
        <p:pic>
          <p:nvPicPr>
            <p:cNvPr id="37" name="Picture 36">
              <a:extLst>
                <a:ext uri="{FF2B5EF4-FFF2-40B4-BE49-F238E27FC236}">
                  <a16:creationId xmlns:a16="http://schemas.microsoft.com/office/drawing/2014/main" id="{63E81A0D-E371-4F34-8322-EFE959DE84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262374" y="3276971"/>
              <a:ext cx="2580990" cy="2681029"/>
            </a:xfrm>
            <a:prstGeom prst="rect">
              <a:avLst/>
            </a:prstGeom>
          </p:spPr>
        </p:pic>
        <p:sp>
          <p:nvSpPr>
            <p:cNvPr id="38" name="Arrow: Right 37">
              <a:extLst>
                <a:ext uri="{FF2B5EF4-FFF2-40B4-BE49-F238E27FC236}">
                  <a16:creationId xmlns:a16="http://schemas.microsoft.com/office/drawing/2014/main" id="{2E480AB5-E18F-4CF2-9708-9594850E4BD2}"/>
                </a:ext>
              </a:extLst>
            </p:cNvPr>
            <p:cNvSpPr/>
            <p:nvPr/>
          </p:nvSpPr>
          <p:spPr>
            <a:xfrm>
              <a:off x="5796617" y="5026558"/>
              <a:ext cx="892941" cy="564574"/>
            </a:xfrm>
            <a:prstGeom prst="rightArrow">
              <a:avLst/>
            </a:prstGeom>
            <a:solidFill>
              <a:srgbClr val="01739A"/>
            </a:solidFill>
            <a:ln>
              <a:solidFill>
                <a:srgbClr val="017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3977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1500"/>
                            </p:stCondLst>
                            <p:childTnLst>
                              <p:par>
                                <p:cTn id="21" presetID="1"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2500"/>
                            </p:stCondLst>
                            <p:childTnLst>
                              <p:par>
                                <p:cTn id="33" presetID="1"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3000"/>
                            </p:stCondLst>
                            <p:childTnLst>
                              <p:par>
                                <p:cTn id="39" presetID="1"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3500"/>
                            </p:stCondLst>
                            <p:childTnLst>
                              <p:par>
                                <p:cTn id="45" presetID="1"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par>
                          <p:cTn id="50" fill="hold">
                            <p:stCondLst>
                              <p:cond delay="4000"/>
                            </p:stCondLst>
                            <p:childTnLst>
                              <p:par>
                                <p:cTn id="51" presetID="1" presetClass="entr" presetSubtype="0"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par>
                          <p:cTn id="56" fill="hold">
                            <p:stCondLst>
                              <p:cond delay="4500"/>
                            </p:stCondLst>
                            <p:childTnLst>
                              <p:par>
                                <p:cTn id="57" presetID="10" presetClass="entr" presetSubtype="0" fill="hold"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4" grpId="0"/>
      <p:bldP spid="25" grpId="0"/>
      <p:bldP spid="26" grpId="0"/>
      <p:bldP spid="27" grpId="0"/>
      <p:bldP spid="28" grpId="0"/>
      <p:bldP spid="29"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54F8D-57BA-4BCF-B735-36DC3276A719}"/>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92829D-2DB2-440E-80D1-CFCDFF3959CF}"/>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6" name="!!BBCT">
            <a:extLst>
              <a:ext uri="{FF2B5EF4-FFF2-40B4-BE49-F238E27FC236}">
                <a16:creationId xmlns:a16="http://schemas.microsoft.com/office/drawing/2014/main" id="{2314DAF4-7232-4955-8E46-2CBACBBBE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DF7E0605-BE35-4655-9CBD-B94FA751F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8" name="TextBox 7">
            <a:extLst>
              <a:ext uri="{FF2B5EF4-FFF2-40B4-BE49-F238E27FC236}">
                <a16:creationId xmlns:a16="http://schemas.microsoft.com/office/drawing/2014/main" id="{EE05785E-A4AA-416C-B4BA-7B4A4222D203}"/>
              </a:ext>
            </a:extLst>
          </p:cNvPr>
          <p:cNvSpPr txBox="1"/>
          <p:nvPr/>
        </p:nvSpPr>
        <p:spPr>
          <a:xfrm>
            <a:off x="443060" y="311085"/>
            <a:ext cx="10859678" cy="584775"/>
          </a:xfrm>
          <a:prstGeom prst="rect">
            <a:avLst/>
          </a:prstGeom>
          <a:noFill/>
        </p:spPr>
        <p:txBody>
          <a:bodyPr wrap="square" rtlCol="0">
            <a:spAutoFit/>
          </a:bodyPr>
          <a:lstStyle/>
          <a:p>
            <a:r>
              <a:rPr lang="en-GB" sz="3200" dirty="0">
                <a:latin typeface="Arial Rounded MT Bold" panose="020F0704030504030204" pitchFamily="34" charset="0"/>
              </a:rPr>
              <a:t>All bees are pollinators….</a:t>
            </a:r>
          </a:p>
        </p:txBody>
      </p:sp>
      <p:sp>
        <p:nvSpPr>
          <p:cNvPr id="9" name="TextBox 8">
            <a:extLst>
              <a:ext uri="{FF2B5EF4-FFF2-40B4-BE49-F238E27FC236}">
                <a16:creationId xmlns:a16="http://schemas.microsoft.com/office/drawing/2014/main" id="{E3DA2F73-AE97-43E2-BF79-BD0B4309EF86}"/>
              </a:ext>
            </a:extLst>
          </p:cNvPr>
          <p:cNvSpPr txBox="1"/>
          <p:nvPr/>
        </p:nvSpPr>
        <p:spPr>
          <a:xfrm>
            <a:off x="3329234" y="1031921"/>
            <a:ext cx="10859678" cy="584775"/>
          </a:xfrm>
          <a:prstGeom prst="rect">
            <a:avLst/>
          </a:prstGeom>
          <a:noFill/>
        </p:spPr>
        <p:txBody>
          <a:bodyPr wrap="square" rtlCol="0">
            <a:spAutoFit/>
          </a:bodyPr>
          <a:lstStyle/>
          <a:p>
            <a:r>
              <a:rPr lang="en-GB" sz="3200" dirty="0">
                <a:latin typeface="Arial Rounded MT Bold" panose="020F0704030504030204" pitchFamily="34" charset="0"/>
              </a:rPr>
              <a:t>but bumblebees are really amazing at it!</a:t>
            </a:r>
          </a:p>
        </p:txBody>
      </p:sp>
      <p:pic>
        <p:nvPicPr>
          <p:cNvPr id="10" name="Picture 9">
            <a:extLst>
              <a:ext uri="{FF2B5EF4-FFF2-40B4-BE49-F238E27FC236}">
                <a16:creationId xmlns:a16="http://schemas.microsoft.com/office/drawing/2014/main" id="{6C68B715-21B1-4348-A49F-8F638B6EF6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flipH="1">
            <a:off x="464733" y="4376957"/>
            <a:ext cx="1974683" cy="1428639"/>
          </a:xfrm>
          <a:prstGeom prst="rect">
            <a:avLst/>
          </a:prstGeom>
        </p:spPr>
      </p:pic>
      <p:pic>
        <p:nvPicPr>
          <p:cNvPr id="11" name="Picture 10">
            <a:extLst>
              <a:ext uri="{FF2B5EF4-FFF2-40B4-BE49-F238E27FC236}">
                <a16:creationId xmlns:a16="http://schemas.microsoft.com/office/drawing/2014/main" id="{E8B1E28D-771D-4A97-993C-34C51A5BFE7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176267" y="4397440"/>
            <a:ext cx="1974683" cy="1428639"/>
          </a:xfrm>
          <a:prstGeom prst="rect">
            <a:avLst/>
          </a:prstGeom>
        </p:spPr>
      </p:pic>
      <p:pic>
        <p:nvPicPr>
          <p:cNvPr id="13" name="Picture 12">
            <a:extLst>
              <a:ext uri="{FF2B5EF4-FFF2-40B4-BE49-F238E27FC236}">
                <a16:creationId xmlns:a16="http://schemas.microsoft.com/office/drawing/2014/main" id="{F85E46C5-C9CF-4B9D-9B1D-77EDA24DF68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7" b="95560" l="9890" r="97143">
                        <a14:foregroundMark x1="47912" y1="74956" x2="47912" y2="74956"/>
                        <a14:foregroundMark x1="47473" y1="73002" x2="47473" y2="73002"/>
                        <a14:foregroundMark x1="42418" y1="93073" x2="42418" y2="93073"/>
                        <a14:foregroundMark x1="42418" y1="27886" x2="42418" y2="27886"/>
                        <a14:foregroundMark x1="36923" y1="32682" x2="36923" y2="32682"/>
                        <a14:foregroundMark x1="47912" y1="38366" x2="47912" y2="38366"/>
                        <a14:foregroundMark x1="41978" y1="34281" x2="36484" y2="30728"/>
                        <a14:foregroundMark x1="46813" y1="76554" x2="48791" y2="71758"/>
                        <a14:foregroundMark x1="94066" y1="43694" x2="94066" y2="43694"/>
                        <a14:foregroundMark x1="95385" y1="43694" x2="95385" y2="43694"/>
                        <a14:foregroundMark x1="81978" y1="42806" x2="96484" y2="44227"/>
                        <a14:foregroundMark x1="83077" y1="47425" x2="97143" y2="51510"/>
                        <a14:foregroundMark x1="81538" y1="60924" x2="82637" y2="67318"/>
                        <a14:foregroundMark x1="81319" y1="61634" x2="81978" y2="68561"/>
                        <a14:foregroundMark x1="72308" y1="65897" x2="72527" y2="67318"/>
                        <a14:foregroundMark x1="24615" y1="72824" x2="32088" y2="76732"/>
                        <a14:foregroundMark x1="23077" y1="84902" x2="31868" y2="77798"/>
                        <a14:foregroundMark x1="39780" y1="95737" x2="45934" y2="88988"/>
                        <a14:foregroundMark x1="55385" y1="76377" x2="58462" y2="69805"/>
                        <a14:foregroundMark x1="47912" y1="78508" x2="50330" y2="73890"/>
                        <a14:foregroundMark x1="47912" y1="80462" x2="50769" y2="73535"/>
                        <a14:foregroundMark x1="26154" y1="15275" x2="54725" y2="38011"/>
                        <a14:foregroundMark x1="33626" y1="19538" x2="25934" y2="15098"/>
                        <a14:foregroundMark x1="26813" y1="13854" x2="33187" y2="19183"/>
                        <a14:foregroundMark x1="12527" y1="24156" x2="29231" y2="29307"/>
                        <a14:foregroundMark x1="25934" y1="27531" x2="12747" y2="22558"/>
                        <a14:foregroundMark x1="16484" y1="22202" x2="25934" y2="28952"/>
                        <a14:backgroundMark x1="89011" y1="38011" x2="63736" y2="30195"/>
                        <a14:backgroundMark x1="63736" y1="30195" x2="70549" y2="10480"/>
                        <a14:backgroundMark x1="70549" y1="10480" x2="96703" y2="8171"/>
                        <a14:backgroundMark x1="96703" y1="8171" x2="99780" y2="14032"/>
                        <a14:backgroundMark x1="87033" y1="37833" x2="99780" y2="31616"/>
                      </a14:backgroundRemoval>
                    </a14:imgEffect>
                  </a14:imgLayer>
                </a14:imgProps>
              </a:ext>
              <a:ext uri="{28A0092B-C50C-407E-A947-70E740481C1C}">
                <a14:useLocalDpi xmlns:a14="http://schemas.microsoft.com/office/drawing/2010/main" val="0"/>
              </a:ext>
            </a:extLst>
          </a:blip>
          <a:srcRect/>
          <a:stretch/>
        </p:blipFill>
        <p:spPr>
          <a:xfrm>
            <a:off x="1606712" y="2739013"/>
            <a:ext cx="1889761" cy="2338466"/>
          </a:xfrm>
          <a:prstGeom prst="ellipse">
            <a:avLst/>
          </a:prstGeom>
        </p:spPr>
      </p:pic>
      <p:pic>
        <p:nvPicPr>
          <p:cNvPr id="15" name="Picture 14">
            <a:extLst>
              <a:ext uri="{FF2B5EF4-FFF2-40B4-BE49-F238E27FC236}">
                <a16:creationId xmlns:a16="http://schemas.microsoft.com/office/drawing/2014/main" id="{CC5BB667-8174-43AA-81CB-E89A7AE1B5D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797" b="98693" l="1371" r="97486">
                        <a14:foregroundMark x1="43429" y1="51634" x2="43429" y2="51634"/>
                        <a14:foregroundMark x1="32229" y1="17647" x2="32229" y2="17647"/>
                        <a14:foregroundMark x1="13257" y1="32680" x2="13257" y2="32680"/>
                        <a14:foregroundMark x1="28114" y1="59150" x2="28114" y2="59150"/>
                        <a14:foregroundMark x1="64229" y1="74673" x2="64229" y2="74673"/>
                        <a14:foregroundMark x1="53714" y1="81863" x2="53714" y2="81863"/>
                        <a14:foregroundMark x1="71429" y1="86275" x2="71429" y2="86275"/>
                        <a14:foregroundMark x1="78514" y1="69281" x2="78514" y2="69281"/>
                        <a14:foregroundMark x1="70171" y1="56536" x2="70171" y2="56536"/>
                        <a14:foregroundMark x1="50286" y1="40196" x2="50286" y2="40196"/>
                        <a14:foregroundMark x1="89143" y1="83497" x2="89143" y2="83497"/>
                        <a14:foregroundMark x1="90514" y1="94118" x2="90514" y2="94118"/>
                        <a14:foregroundMark x1="75200" y1="96242" x2="75200" y2="96242"/>
                      </a14:backgroundRemoval>
                    </a14:imgEffect>
                  </a14:imgLayer>
                </a14:imgProps>
              </a:ext>
              <a:ext uri="{28A0092B-C50C-407E-A947-70E740481C1C}">
                <a14:useLocalDpi xmlns:a14="http://schemas.microsoft.com/office/drawing/2010/main" val="0"/>
              </a:ext>
            </a:extLst>
          </a:blip>
          <a:srcRect/>
          <a:stretch/>
        </p:blipFill>
        <p:spPr>
          <a:xfrm rot="3702808" flipH="1">
            <a:off x="9247555" y="4015728"/>
            <a:ext cx="1147011" cy="801975"/>
          </a:xfrm>
          <a:prstGeom prst="rect">
            <a:avLst/>
          </a:prstGeom>
        </p:spPr>
      </p:pic>
      <p:pic>
        <p:nvPicPr>
          <p:cNvPr id="16" name="Picture 15">
            <a:extLst>
              <a:ext uri="{FF2B5EF4-FFF2-40B4-BE49-F238E27FC236}">
                <a16:creationId xmlns:a16="http://schemas.microsoft.com/office/drawing/2014/main" id="{7DA37CB3-6464-4731-887B-BF0BE6DEC28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7" b="95560" l="9890" r="97143">
                        <a14:foregroundMark x1="47912" y1="74956" x2="47912" y2="74956"/>
                        <a14:foregroundMark x1="47473" y1="73002" x2="47473" y2="73002"/>
                        <a14:foregroundMark x1="42418" y1="93073" x2="42418" y2="93073"/>
                        <a14:foregroundMark x1="42418" y1="27886" x2="42418" y2="27886"/>
                        <a14:foregroundMark x1="36923" y1="32682" x2="36923" y2="32682"/>
                        <a14:foregroundMark x1="47912" y1="38366" x2="47912" y2="38366"/>
                        <a14:foregroundMark x1="41978" y1="34281" x2="36484" y2="30728"/>
                        <a14:foregroundMark x1="46813" y1="76554" x2="48791" y2="71758"/>
                        <a14:foregroundMark x1="94066" y1="43694" x2="94066" y2="43694"/>
                        <a14:foregroundMark x1="95385" y1="43694" x2="95385" y2="43694"/>
                        <a14:foregroundMark x1="81978" y1="42806" x2="96484" y2="44227"/>
                        <a14:foregroundMark x1="83077" y1="47425" x2="97143" y2="51510"/>
                        <a14:foregroundMark x1="81538" y1="60924" x2="82637" y2="67318"/>
                        <a14:foregroundMark x1="81319" y1="61634" x2="81978" y2="68561"/>
                        <a14:foregroundMark x1="72308" y1="65897" x2="72527" y2="67318"/>
                        <a14:foregroundMark x1="24615" y1="72824" x2="32088" y2="76732"/>
                        <a14:foregroundMark x1="23077" y1="84902" x2="31868" y2="77798"/>
                        <a14:foregroundMark x1="39780" y1="95737" x2="45934" y2="88988"/>
                        <a14:foregroundMark x1="55385" y1="76377" x2="58462" y2="69805"/>
                        <a14:foregroundMark x1="47912" y1="78508" x2="50330" y2="73890"/>
                        <a14:foregroundMark x1="47912" y1="80462" x2="50769" y2="73535"/>
                        <a14:foregroundMark x1="26154" y1="15275" x2="54725" y2="38011"/>
                        <a14:foregroundMark x1="33626" y1="19538" x2="25934" y2="15098"/>
                        <a14:foregroundMark x1="26813" y1="13854" x2="33187" y2="19183"/>
                        <a14:foregroundMark x1="12527" y1="24156" x2="29231" y2="29307"/>
                        <a14:foregroundMark x1="25934" y1="27531" x2="12747" y2="22558"/>
                        <a14:foregroundMark x1="16484" y1="22202" x2="25934" y2="28952"/>
                        <a14:backgroundMark x1="89011" y1="38011" x2="63736" y2="30195"/>
                        <a14:backgroundMark x1="63736" y1="30195" x2="70549" y2="10480"/>
                        <a14:backgroundMark x1="70549" y1="10480" x2="96703" y2="8171"/>
                        <a14:backgroundMark x1="96703" y1="8171" x2="99780" y2="14032"/>
                        <a14:backgroundMark x1="87033" y1="37833" x2="99780" y2="31616"/>
                      </a14:backgroundRemoval>
                    </a14:imgEffect>
                  </a14:imgLayer>
                </a14:imgProps>
              </a:ext>
              <a:ext uri="{28A0092B-C50C-407E-A947-70E740481C1C}">
                <a14:useLocalDpi xmlns:a14="http://schemas.microsoft.com/office/drawing/2010/main" val="0"/>
              </a:ext>
            </a:extLst>
          </a:blip>
          <a:srcRect/>
          <a:stretch/>
        </p:blipFill>
        <p:spPr>
          <a:xfrm flipH="1">
            <a:off x="1424447" y="2703360"/>
            <a:ext cx="1889761" cy="2338466"/>
          </a:xfrm>
          <a:prstGeom prst="ellipse">
            <a:avLst/>
          </a:prstGeom>
        </p:spPr>
      </p:pic>
      <p:pic>
        <p:nvPicPr>
          <p:cNvPr id="17" name="Picture 16">
            <a:extLst>
              <a:ext uri="{FF2B5EF4-FFF2-40B4-BE49-F238E27FC236}">
                <a16:creationId xmlns:a16="http://schemas.microsoft.com/office/drawing/2014/main" id="{311E800A-A460-4C32-84CE-59B65D4B652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797" b="98693" l="1371" r="97486">
                        <a14:foregroundMark x1="43429" y1="51634" x2="43429" y2="51634"/>
                        <a14:foregroundMark x1="32229" y1="17647" x2="32229" y2="17647"/>
                        <a14:foregroundMark x1="13257" y1="32680" x2="13257" y2="32680"/>
                        <a14:foregroundMark x1="28114" y1="59150" x2="28114" y2="59150"/>
                        <a14:foregroundMark x1="64229" y1="74673" x2="64229" y2="74673"/>
                        <a14:foregroundMark x1="53714" y1="81863" x2="53714" y2="81863"/>
                        <a14:foregroundMark x1="71429" y1="86275" x2="71429" y2="86275"/>
                        <a14:foregroundMark x1="78514" y1="69281" x2="78514" y2="69281"/>
                        <a14:foregroundMark x1="70171" y1="56536" x2="70171" y2="56536"/>
                        <a14:foregroundMark x1="50286" y1="40196" x2="50286" y2="40196"/>
                        <a14:foregroundMark x1="89143" y1="83497" x2="89143" y2="83497"/>
                        <a14:foregroundMark x1="90514" y1="94118" x2="90514" y2="94118"/>
                        <a14:foregroundMark x1="75200" y1="96242" x2="75200" y2="96242"/>
                      </a14:backgroundRemoval>
                    </a14:imgEffect>
                  </a14:imgLayer>
                </a14:imgProps>
              </a:ext>
              <a:ext uri="{28A0092B-C50C-407E-A947-70E740481C1C}">
                <a14:useLocalDpi xmlns:a14="http://schemas.microsoft.com/office/drawing/2010/main" val="0"/>
              </a:ext>
            </a:extLst>
          </a:blip>
          <a:srcRect/>
          <a:stretch/>
        </p:blipFill>
        <p:spPr>
          <a:xfrm rot="20587180" flipH="1">
            <a:off x="1461469" y="3902429"/>
            <a:ext cx="1147011" cy="801975"/>
          </a:xfrm>
          <a:prstGeom prst="rect">
            <a:avLst/>
          </a:prstGeom>
        </p:spPr>
      </p:pic>
      <p:pic>
        <p:nvPicPr>
          <p:cNvPr id="18" name="Picture 17">
            <a:extLst>
              <a:ext uri="{FF2B5EF4-FFF2-40B4-BE49-F238E27FC236}">
                <a16:creationId xmlns:a16="http://schemas.microsoft.com/office/drawing/2014/main" id="{03C8CE78-C304-4702-8D2A-D8A2082873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4223" y="3859447"/>
            <a:ext cx="2986198" cy="1950871"/>
          </a:xfrm>
          <a:prstGeom prst="rect">
            <a:avLst/>
          </a:prstGeom>
        </p:spPr>
      </p:pic>
      <p:sp>
        <p:nvSpPr>
          <p:cNvPr id="19" name="TextBox 18">
            <a:extLst>
              <a:ext uri="{FF2B5EF4-FFF2-40B4-BE49-F238E27FC236}">
                <a16:creationId xmlns:a16="http://schemas.microsoft.com/office/drawing/2014/main" id="{FA922C2B-E852-4304-A0AC-C6B9AD1AF46C}"/>
              </a:ext>
            </a:extLst>
          </p:cNvPr>
          <p:cNvSpPr txBox="1"/>
          <p:nvPr/>
        </p:nvSpPr>
        <p:spPr>
          <a:xfrm>
            <a:off x="2315176" y="1875533"/>
            <a:ext cx="7570345" cy="1077218"/>
          </a:xfrm>
          <a:prstGeom prst="rect">
            <a:avLst/>
          </a:prstGeom>
          <a:noFill/>
        </p:spPr>
        <p:txBody>
          <a:bodyPr wrap="square" rtlCol="0">
            <a:spAutoFit/>
          </a:bodyPr>
          <a:lstStyle/>
          <a:p>
            <a:pPr algn="ctr"/>
            <a:r>
              <a:rPr lang="en-GB" sz="3200" dirty="0">
                <a:solidFill>
                  <a:srgbClr val="01739A"/>
                </a:solidFill>
                <a:latin typeface="Arial Rounded MT Bold" panose="020F0704030504030204" pitchFamily="34" charset="0"/>
              </a:rPr>
              <a:t>pollination</a:t>
            </a:r>
            <a:r>
              <a:rPr lang="en-GB" sz="3200" dirty="0">
                <a:latin typeface="Arial Rounded MT Bold" panose="020F0704030504030204" pitchFamily="34" charset="0"/>
              </a:rPr>
              <a:t> is the movement of pollen from one flower to another</a:t>
            </a:r>
          </a:p>
        </p:txBody>
      </p:sp>
      <p:sp>
        <p:nvSpPr>
          <p:cNvPr id="20" name="TextBox 19">
            <a:extLst>
              <a:ext uri="{FF2B5EF4-FFF2-40B4-BE49-F238E27FC236}">
                <a16:creationId xmlns:a16="http://schemas.microsoft.com/office/drawing/2014/main" id="{A737FD7A-66B1-4B97-AF61-4A453F72B205}"/>
              </a:ext>
            </a:extLst>
          </p:cNvPr>
          <p:cNvSpPr txBox="1"/>
          <p:nvPr/>
        </p:nvSpPr>
        <p:spPr>
          <a:xfrm>
            <a:off x="2159530" y="2786465"/>
            <a:ext cx="7725991" cy="1200329"/>
          </a:xfrm>
          <a:prstGeom prst="rect">
            <a:avLst/>
          </a:prstGeom>
          <a:noFill/>
        </p:spPr>
        <p:txBody>
          <a:bodyPr wrap="square" rtlCol="0">
            <a:spAutoFit/>
          </a:bodyPr>
          <a:lstStyle/>
          <a:p>
            <a:pPr algn="ctr"/>
            <a:r>
              <a:rPr lang="en-GB" sz="3200" dirty="0">
                <a:solidFill>
                  <a:srgbClr val="01739A"/>
                </a:solidFill>
                <a:latin typeface="Arial Rounded MT Bold" panose="020F0704030504030204" pitchFamily="34" charset="0"/>
              </a:rPr>
              <a:t>pollination</a:t>
            </a:r>
            <a:r>
              <a:rPr lang="en-GB" sz="3200" dirty="0">
                <a:latin typeface="Arial Rounded MT Bold" panose="020F0704030504030204" pitchFamily="34" charset="0"/>
              </a:rPr>
              <a:t> allows plants to produce </a:t>
            </a:r>
            <a:r>
              <a:rPr lang="en-GB" sz="4000" b="1" dirty="0">
                <a:solidFill>
                  <a:srgbClr val="E95E28"/>
                </a:solidFill>
                <a:latin typeface="Arial Rounded MT Bold" panose="020F0704030504030204" pitchFamily="34" charset="0"/>
              </a:rPr>
              <a:t>seeds</a:t>
            </a:r>
            <a:r>
              <a:rPr lang="en-GB" sz="3200" dirty="0">
                <a:latin typeface="Arial Rounded MT Bold" panose="020F0704030504030204" pitchFamily="34" charset="0"/>
              </a:rPr>
              <a:t> and </a:t>
            </a:r>
            <a:r>
              <a:rPr lang="en-GB" sz="4000" b="1" dirty="0">
                <a:solidFill>
                  <a:srgbClr val="E95E28"/>
                </a:solidFill>
                <a:latin typeface="Arial Rounded MT Bold" panose="020F0704030504030204" pitchFamily="34" charset="0"/>
              </a:rPr>
              <a:t>fruits</a:t>
            </a:r>
            <a:endParaRPr lang="en-GB" sz="3200" b="1" dirty="0">
              <a:solidFill>
                <a:srgbClr val="E95E28"/>
              </a:solidFill>
              <a:latin typeface="Arial Rounded MT Bold" panose="020F0704030504030204" pitchFamily="34" charset="0"/>
            </a:endParaRPr>
          </a:p>
        </p:txBody>
      </p:sp>
      <p:grpSp>
        <p:nvGrpSpPr>
          <p:cNvPr id="21" name="Group 20">
            <a:extLst>
              <a:ext uri="{FF2B5EF4-FFF2-40B4-BE49-F238E27FC236}">
                <a16:creationId xmlns:a16="http://schemas.microsoft.com/office/drawing/2014/main" id="{4E7DB7F2-DE8E-4C3B-A9BD-EBB791887D88}"/>
              </a:ext>
            </a:extLst>
          </p:cNvPr>
          <p:cNvGrpSpPr/>
          <p:nvPr/>
        </p:nvGrpSpPr>
        <p:grpSpPr>
          <a:xfrm>
            <a:off x="5663690" y="5860257"/>
            <a:ext cx="864619" cy="898132"/>
            <a:chOff x="4262374" y="3276971"/>
            <a:chExt cx="2580990" cy="2681029"/>
          </a:xfrm>
        </p:grpSpPr>
        <p:pic>
          <p:nvPicPr>
            <p:cNvPr id="22" name="Picture 21">
              <a:extLst>
                <a:ext uri="{FF2B5EF4-FFF2-40B4-BE49-F238E27FC236}">
                  <a16:creationId xmlns:a16="http://schemas.microsoft.com/office/drawing/2014/main" id="{2B6B689F-8663-44AE-AF6A-2F400190BE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262374" y="3276971"/>
              <a:ext cx="2580990" cy="2681029"/>
            </a:xfrm>
            <a:prstGeom prst="rect">
              <a:avLst/>
            </a:prstGeom>
          </p:spPr>
        </p:pic>
        <p:sp>
          <p:nvSpPr>
            <p:cNvPr id="23" name="Arrow: Right 22">
              <a:extLst>
                <a:ext uri="{FF2B5EF4-FFF2-40B4-BE49-F238E27FC236}">
                  <a16:creationId xmlns:a16="http://schemas.microsoft.com/office/drawing/2014/main" id="{341263FE-18C7-453B-A347-69031A2198F8}"/>
                </a:ext>
              </a:extLst>
            </p:cNvPr>
            <p:cNvSpPr/>
            <p:nvPr/>
          </p:nvSpPr>
          <p:spPr>
            <a:xfrm>
              <a:off x="5796617" y="5026558"/>
              <a:ext cx="892941" cy="564574"/>
            </a:xfrm>
            <a:prstGeom prst="rightArrow">
              <a:avLst/>
            </a:prstGeom>
            <a:solidFill>
              <a:srgbClr val="01739A"/>
            </a:solidFill>
            <a:ln>
              <a:solidFill>
                <a:srgbClr val="017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305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2500"/>
                            </p:stCondLst>
                            <p:childTnLst>
                              <p:par>
                                <p:cTn id="9" presetID="10" presetClass="exit" presetSubtype="0" fill="hold" grpId="0" nodeType="afterEffect">
                                  <p:stCondLst>
                                    <p:cond delay="500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8000"/>
                            </p:stCondLst>
                            <p:childTnLst>
                              <p:par>
                                <p:cTn id="13" presetID="10" presetClass="exit" presetSubtype="0" fill="hold" grpId="1"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8500"/>
                            </p:stCondLst>
                            <p:childTnLst>
                              <p:par>
                                <p:cTn id="17" presetID="10" presetClass="entr" presetSubtype="0" fill="hold" grpId="0" nodeType="after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9500"/>
                            </p:stCondLst>
                            <p:childTnLst>
                              <p:par>
                                <p:cTn id="24" presetID="10" presetClass="exit" presetSubtype="0" fill="hold" nodeType="after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10000"/>
                            </p:stCondLst>
                            <p:childTnLst>
                              <p:par>
                                <p:cTn id="34" presetID="0" presetClass="path" presetSubtype="0" accel="50000" decel="50000" fill="hold" nodeType="afterEffect">
                                  <p:stCondLst>
                                    <p:cond delay="0"/>
                                  </p:stCondLst>
                                  <p:childTnLst>
                                    <p:animMotion origin="layout" path="M -4.79167E-6 4.07407E-6 L 0.26758 0.01342 L 0.41849 0.00763 L 0.46003 0.00115 L 0.51224 -0.01343 L 0.54336 -0.02362 L 0.54336 -0.02408 " pathEditMode="relative" rAng="0" ptsTypes="AAAAAAA">
                                      <p:cBhvr>
                                        <p:cTn id="35" dur="2000" fill="hold"/>
                                        <p:tgtEl>
                                          <p:spTgt spid="13"/>
                                        </p:tgtEl>
                                        <p:attrNameLst>
                                          <p:attrName>ppt_x</p:attrName>
                                          <p:attrName>ppt_y</p:attrName>
                                        </p:attrNameLst>
                                      </p:cBhvr>
                                      <p:rCtr x="27161" y="-532"/>
                                    </p:animMotion>
                                  </p:childTnLst>
                                </p:cTn>
                              </p:par>
                            </p:childTnLst>
                          </p:cTn>
                        </p:par>
                        <p:par>
                          <p:cTn id="36" fill="hold">
                            <p:stCondLst>
                              <p:cond delay="12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12500"/>
                            </p:stCondLst>
                            <p:childTnLst>
                              <p:par>
                                <p:cTn id="41" presetID="10" presetClass="exit" presetSubtype="0" fill="hold" nodeType="afterEffect">
                                  <p:stCondLst>
                                    <p:cond delay="2000"/>
                                  </p:stCondLst>
                                  <p:childTnLst>
                                    <p:animEffect transition="out" filter="fade">
                                      <p:cBhvr>
                                        <p:cTn id="42" dur="1000"/>
                                        <p:tgtEl>
                                          <p:spTgt spid="15"/>
                                        </p:tgtEl>
                                      </p:cBhvr>
                                    </p:animEffect>
                                    <p:set>
                                      <p:cBhvr>
                                        <p:cTn id="43" dur="1" fill="hold">
                                          <p:stCondLst>
                                            <p:cond delay="999"/>
                                          </p:stCondLst>
                                        </p:cTn>
                                        <p:tgtEl>
                                          <p:spTgt spid="15"/>
                                        </p:tgtEl>
                                        <p:attrNameLst>
                                          <p:attrName>style.visibility</p:attrName>
                                        </p:attrNameLst>
                                      </p:cBhvr>
                                      <p:to>
                                        <p:strVal val="hidden"/>
                                      </p:to>
                                    </p:set>
                                  </p:childTnLst>
                                </p:cTn>
                              </p:par>
                              <p:par>
                                <p:cTn id="44" presetID="10" presetClass="exit" presetSubtype="0" fill="hold" nodeType="withEffect">
                                  <p:stCondLst>
                                    <p:cond delay="2000"/>
                                  </p:stCondLst>
                                  <p:childTnLst>
                                    <p:animEffect transition="out" filter="fade">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cTn>
                              </p:par>
                              <p:par>
                                <p:cTn id="47" presetID="10" presetClass="exit" presetSubtype="0" fill="hold" nodeType="withEffect">
                                  <p:stCondLst>
                                    <p:cond delay="2000"/>
                                  </p:stCondLst>
                                  <p:childTnLst>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200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ntr" presetSubtype="0" fill="hold" nodeType="withEffect">
                                  <p:stCondLst>
                                    <p:cond delay="20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000"/>
                                        <p:tgtEl>
                                          <p:spTgt spid="18"/>
                                        </p:tgtEl>
                                      </p:cBhvr>
                                    </p:animEffect>
                                  </p:childTnLst>
                                </p:cTn>
                              </p:par>
                              <p:par>
                                <p:cTn id="56" presetID="10" presetClass="entr" presetSubtype="0" fill="hold" grpId="0" nodeType="withEffect">
                                  <p:stCondLst>
                                    <p:cond delay="200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par>
                          <p:cTn id="59" fill="hold">
                            <p:stCondLst>
                              <p:cond delay="16500"/>
                            </p:stCondLst>
                            <p:childTnLst>
                              <p:par>
                                <p:cTn id="60" presetID="10" presetClass="entr" presetSubtype="0"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9" grpId="0"/>
      <p:bldP spid="19" grpId="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54F8D-57BA-4BCF-B735-36DC3276A719}"/>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92829D-2DB2-440E-80D1-CFCDFF3959CF}"/>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6" name="!!BBCT">
            <a:extLst>
              <a:ext uri="{FF2B5EF4-FFF2-40B4-BE49-F238E27FC236}">
                <a16:creationId xmlns:a16="http://schemas.microsoft.com/office/drawing/2014/main" id="{2314DAF4-7232-4955-8E46-2CBACBBBE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DF7E0605-BE35-4655-9CBD-B94FA751F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8" name="TextBox 7">
            <a:extLst>
              <a:ext uri="{FF2B5EF4-FFF2-40B4-BE49-F238E27FC236}">
                <a16:creationId xmlns:a16="http://schemas.microsoft.com/office/drawing/2014/main" id="{EE05785E-A4AA-416C-B4BA-7B4A4222D203}"/>
              </a:ext>
            </a:extLst>
          </p:cNvPr>
          <p:cNvSpPr txBox="1"/>
          <p:nvPr/>
        </p:nvSpPr>
        <p:spPr>
          <a:xfrm>
            <a:off x="427187" y="301516"/>
            <a:ext cx="10859678" cy="584775"/>
          </a:xfrm>
          <a:prstGeom prst="rect">
            <a:avLst/>
          </a:prstGeom>
          <a:noFill/>
        </p:spPr>
        <p:txBody>
          <a:bodyPr wrap="square" rtlCol="0">
            <a:spAutoFit/>
          </a:bodyPr>
          <a:lstStyle/>
          <a:p>
            <a:r>
              <a:rPr lang="en-GB" sz="3200" dirty="0">
                <a:latin typeface="Arial Rounded MT Bold" panose="020F0704030504030204" pitchFamily="34" charset="0"/>
              </a:rPr>
              <a:t>through pollination, bumblebees help…</a:t>
            </a:r>
          </a:p>
        </p:txBody>
      </p:sp>
      <p:sp>
        <p:nvSpPr>
          <p:cNvPr id="9" name="TextBox 8">
            <a:extLst>
              <a:ext uri="{FF2B5EF4-FFF2-40B4-BE49-F238E27FC236}">
                <a16:creationId xmlns:a16="http://schemas.microsoft.com/office/drawing/2014/main" id="{8F4A6FB7-3FA0-43B3-ACB2-BC5B10FF7828}"/>
              </a:ext>
            </a:extLst>
          </p:cNvPr>
          <p:cNvSpPr txBox="1"/>
          <p:nvPr/>
        </p:nvSpPr>
        <p:spPr>
          <a:xfrm>
            <a:off x="386056" y="4367263"/>
            <a:ext cx="3145872" cy="830997"/>
          </a:xfrm>
          <a:prstGeom prst="rect">
            <a:avLst/>
          </a:prstGeom>
          <a:noFill/>
        </p:spPr>
        <p:txBody>
          <a:bodyPr wrap="square" rtlCol="0">
            <a:spAutoFit/>
          </a:bodyPr>
          <a:lstStyle/>
          <a:p>
            <a:pPr algn="ctr"/>
            <a:r>
              <a:rPr lang="en-GB" sz="2400" dirty="0">
                <a:latin typeface="Arial Rounded MT Bold" panose="020F0704030504030204" pitchFamily="34" charset="0"/>
              </a:rPr>
              <a:t>plants to make more plants</a:t>
            </a:r>
          </a:p>
        </p:txBody>
      </p:sp>
      <p:sp>
        <p:nvSpPr>
          <p:cNvPr id="10" name="TextBox 9">
            <a:extLst>
              <a:ext uri="{FF2B5EF4-FFF2-40B4-BE49-F238E27FC236}">
                <a16:creationId xmlns:a16="http://schemas.microsoft.com/office/drawing/2014/main" id="{4EDD6AF9-7C0D-4546-BD56-54905A15EA04}"/>
              </a:ext>
            </a:extLst>
          </p:cNvPr>
          <p:cNvSpPr txBox="1"/>
          <p:nvPr/>
        </p:nvSpPr>
        <p:spPr>
          <a:xfrm>
            <a:off x="8821986" y="4291311"/>
            <a:ext cx="2716166" cy="830997"/>
          </a:xfrm>
          <a:prstGeom prst="rect">
            <a:avLst/>
          </a:prstGeom>
          <a:noFill/>
        </p:spPr>
        <p:txBody>
          <a:bodyPr wrap="square" rtlCol="0">
            <a:spAutoFit/>
          </a:bodyPr>
          <a:lstStyle/>
          <a:p>
            <a:pPr algn="ctr"/>
            <a:r>
              <a:rPr lang="en-GB" sz="2400" dirty="0">
                <a:latin typeface="Arial Rounded MT Bold" panose="020F0704030504030204" pitchFamily="34" charset="0"/>
              </a:rPr>
              <a:t>support whole food webs</a:t>
            </a:r>
          </a:p>
        </p:txBody>
      </p:sp>
      <p:sp>
        <p:nvSpPr>
          <p:cNvPr id="11" name="TextBox 10">
            <a:extLst>
              <a:ext uri="{FF2B5EF4-FFF2-40B4-BE49-F238E27FC236}">
                <a16:creationId xmlns:a16="http://schemas.microsoft.com/office/drawing/2014/main" id="{59C0B538-0405-44C9-84A0-561336588958}"/>
              </a:ext>
            </a:extLst>
          </p:cNvPr>
          <p:cNvSpPr txBox="1"/>
          <p:nvPr/>
        </p:nvSpPr>
        <p:spPr>
          <a:xfrm>
            <a:off x="4161240" y="4276576"/>
            <a:ext cx="3752114" cy="1200329"/>
          </a:xfrm>
          <a:prstGeom prst="rect">
            <a:avLst/>
          </a:prstGeom>
          <a:noFill/>
        </p:spPr>
        <p:txBody>
          <a:bodyPr wrap="square" rtlCol="0">
            <a:spAutoFit/>
          </a:bodyPr>
          <a:lstStyle/>
          <a:p>
            <a:pPr algn="ctr"/>
            <a:r>
              <a:rPr lang="en-GB" sz="2400" dirty="0">
                <a:latin typeface="Arial Rounded MT Bold" panose="020F0704030504030204" pitchFamily="34" charset="0"/>
              </a:rPr>
              <a:t>provide us with nutritious and delicious fruits and vegetables</a:t>
            </a:r>
          </a:p>
        </p:txBody>
      </p:sp>
      <p:pic>
        <p:nvPicPr>
          <p:cNvPr id="13" name="Picture 12">
            <a:extLst>
              <a:ext uri="{FF2B5EF4-FFF2-40B4-BE49-F238E27FC236}">
                <a16:creationId xmlns:a16="http://schemas.microsoft.com/office/drawing/2014/main" id="{E5D2A3E2-4A78-41CC-A0F1-5D3A638FCFD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6264074" y="2178251"/>
            <a:ext cx="819522" cy="695313"/>
          </a:xfrm>
          <a:prstGeom prst="rect">
            <a:avLst/>
          </a:prstGeom>
        </p:spPr>
      </p:pic>
      <p:pic>
        <p:nvPicPr>
          <p:cNvPr id="15" name="Picture 14">
            <a:extLst>
              <a:ext uri="{FF2B5EF4-FFF2-40B4-BE49-F238E27FC236}">
                <a16:creationId xmlns:a16="http://schemas.microsoft.com/office/drawing/2014/main" id="{6C97FD85-FA61-4053-BC8A-6E006EC0F3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83" b="91563" l="1823" r="97500">
                        <a14:foregroundMark x1="1510" y1="30365" x2="7240" y2="35417"/>
                        <a14:foregroundMark x1="7240" y1="35417" x2="13438" y2="32292"/>
                        <a14:foregroundMark x1="13438" y1="32292" x2="8542" y2="31042"/>
                        <a14:foregroundMark x1="82188" y1="7708" x2="89792" y2="7969"/>
                        <a14:foregroundMark x1="89792" y1="7969" x2="90885" y2="13073"/>
                        <a14:foregroundMark x1="97604" y1="7292" x2="93490" y2="10469"/>
                        <a14:foregroundMark x1="1823" y1="30104" x2="5260" y2="33958"/>
                        <a14:foregroundMark x1="83854" y1="7135" x2="83854" y2="7135"/>
                        <a14:foregroundMark x1="72292" y1="91146" x2="60625" y2="9156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406305" y="1514988"/>
            <a:ext cx="942031" cy="942031"/>
          </a:xfrm>
          <a:prstGeom prst="rect">
            <a:avLst/>
          </a:prstGeom>
        </p:spPr>
      </p:pic>
      <p:pic>
        <p:nvPicPr>
          <p:cNvPr id="19" name="Picture 18">
            <a:extLst>
              <a:ext uri="{FF2B5EF4-FFF2-40B4-BE49-F238E27FC236}">
                <a16:creationId xmlns:a16="http://schemas.microsoft.com/office/drawing/2014/main" id="{C4D171CF-B223-4ED5-9CC3-D3CEACB78FB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62273" y1="19091" x2="52727" y2="2863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1479856">
            <a:off x="4636115" y="1980893"/>
            <a:ext cx="1435542" cy="1435542"/>
          </a:xfrm>
          <a:prstGeom prst="rect">
            <a:avLst/>
          </a:prstGeom>
        </p:spPr>
      </p:pic>
      <p:pic>
        <p:nvPicPr>
          <p:cNvPr id="21" name="Picture 20">
            <a:extLst>
              <a:ext uri="{FF2B5EF4-FFF2-40B4-BE49-F238E27FC236}">
                <a16:creationId xmlns:a16="http://schemas.microsoft.com/office/drawing/2014/main" id="{D9B965A3-F3DF-4918-A751-01C90A1F2C23}"/>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360565" y="1022797"/>
            <a:ext cx="800148" cy="989874"/>
          </a:xfrm>
          <a:prstGeom prst="rect">
            <a:avLst/>
          </a:prstGeom>
        </p:spPr>
      </p:pic>
      <p:pic>
        <p:nvPicPr>
          <p:cNvPr id="23" name="Picture 22">
            <a:extLst>
              <a:ext uri="{FF2B5EF4-FFF2-40B4-BE49-F238E27FC236}">
                <a16:creationId xmlns:a16="http://schemas.microsoft.com/office/drawing/2014/main" id="{92448FC5-BD5D-4B97-BA9C-73F4F87B16B8}"/>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rot="783712">
            <a:off x="4785910" y="1054620"/>
            <a:ext cx="828629" cy="811021"/>
          </a:xfrm>
          <a:prstGeom prst="rect">
            <a:avLst/>
          </a:prstGeom>
        </p:spPr>
      </p:pic>
      <p:pic>
        <p:nvPicPr>
          <p:cNvPr id="25" name="Picture 24">
            <a:extLst>
              <a:ext uri="{FF2B5EF4-FFF2-40B4-BE49-F238E27FC236}">
                <a16:creationId xmlns:a16="http://schemas.microsoft.com/office/drawing/2014/main" id="{E620C5C9-A669-460D-B449-62B154AEFBD9}"/>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26347" y1="18000" x2="29940" y2="22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rot="20339483">
            <a:off x="4446452" y="2973363"/>
            <a:ext cx="1401667" cy="1258982"/>
          </a:xfrm>
          <a:prstGeom prst="rect">
            <a:avLst/>
          </a:prstGeom>
        </p:spPr>
      </p:pic>
      <p:pic>
        <p:nvPicPr>
          <p:cNvPr id="27" name="Picture 26">
            <a:extLst>
              <a:ext uri="{FF2B5EF4-FFF2-40B4-BE49-F238E27FC236}">
                <a16:creationId xmlns:a16="http://schemas.microsoft.com/office/drawing/2014/main" id="{5AC567FB-3379-4A53-AEE2-6679C8E97D0F}"/>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rot="541551">
            <a:off x="5590531" y="2852186"/>
            <a:ext cx="1383616" cy="1383616"/>
          </a:xfrm>
          <a:prstGeom prst="rect">
            <a:avLst/>
          </a:prstGeom>
        </p:spPr>
      </p:pic>
      <p:pic>
        <p:nvPicPr>
          <p:cNvPr id="28" name="Picture 27">
            <a:extLst>
              <a:ext uri="{FF2B5EF4-FFF2-40B4-BE49-F238E27FC236}">
                <a16:creationId xmlns:a16="http://schemas.microsoft.com/office/drawing/2014/main" id="{EB2CA55E-5B2E-41C9-9CE6-C62A5D7EC8EC}"/>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177966" y="3503932"/>
            <a:ext cx="1088325" cy="787379"/>
          </a:xfrm>
          <a:prstGeom prst="rect">
            <a:avLst/>
          </a:prstGeom>
        </p:spPr>
      </p:pic>
      <p:pic>
        <p:nvPicPr>
          <p:cNvPr id="29" name="Picture 28">
            <a:extLst>
              <a:ext uri="{FF2B5EF4-FFF2-40B4-BE49-F238E27FC236}">
                <a16:creationId xmlns:a16="http://schemas.microsoft.com/office/drawing/2014/main" id="{F05D174E-92FE-47BB-9E0A-F5873DEC2309}"/>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958992" y="2731708"/>
            <a:ext cx="1088325" cy="787379"/>
          </a:xfrm>
          <a:prstGeom prst="rect">
            <a:avLst/>
          </a:prstGeom>
        </p:spPr>
      </p:pic>
      <p:pic>
        <p:nvPicPr>
          <p:cNvPr id="30" name="Picture 29">
            <a:extLst>
              <a:ext uri="{FF2B5EF4-FFF2-40B4-BE49-F238E27FC236}">
                <a16:creationId xmlns:a16="http://schemas.microsoft.com/office/drawing/2014/main" id="{CA06FEEF-11F7-4A63-BC8E-F839C0605668}"/>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12090" y="2417138"/>
            <a:ext cx="1088325" cy="787379"/>
          </a:xfrm>
          <a:prstGeom prst="rect">
            <a:avLst/>
          </a:prstGeom>
        </p:spPr>
      </p:pic>
      <p:pic>
        <p:nvPicPr>
          <p:cNvPr id="31" name="Picture 30">
            <a:extLst>
              <a:ext uri="{FF2B5EF4-FFF2-40B4-BE49-F238E27FC236}">
                <a16:creationId xmlns:a16="http://schemas.microsoft.com/office/drawing/2014/main" id="{56447024-6DDA-49C6-A714-AF9F39876CA7}"/>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916323" y="1697220"/>
            <a:ext cx="1088325" cy="787379"/>
          </a:xfrm>
          <a:prstGeom prst="rect">
            <a:avLst/>
          </a:prstGeom>
        </p:spPr>
      </p:pic>
      <p:pic>
        <p:nvPicPr>
          <p:cNvPr id="32" name="Picture 31">
            <a:extLst>
              <a:ext uri="{FF2B5EF4-FFF2-40B4-BE49-F238E27FC236}">
                <a16:creationId xmlns:a16="http://schemas.microsoft.com/office/drawing/2014/main" id="{8A04DCE2-7E6E-4717-9F2A-AF7C7A63E32A}"/>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68533" y="1345068"/>
            <a:ext cx="1088325" cy="787379"/>
          </a:xfrm>
          <a:prstGeom prst="rect">
            <a:avLst/>
          </a:prstGeom>
        </p:spPr>
      </p:pic>
      <p:pic>
        <p:nvPicPr>
          <p:cNvPr id="34" name="Picture 33">
            <a:extLst>
              <a:ext uri="{FF2B5EF4-FFF2-40B4-BE49-F238E27FC236}">
                <a16:creationId xmlns:a16="http://schemas.microsoft.com/office/drawing/2014/main" id="{7D062F4F-1857-483E-A363-019FA873EE5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858120" y="3008522"/>
            <a:ext cx="1583547" cy="1583547"/>
          </a:xfrm>
          <a:prstGeom prst="rect">
            <a:avLst/>
          </a:prstGeom>
        </p:spPr>
      </p:pic>
      <p:pic>
        <p:nvPicPr>
          <p:cNvPr id="36" name="Picture 35">
            <a:extLst>
              <a:ext uri="{FF2B5EF4-FFF2-40B4-BE49-F238E27FC236}">
                <a16:creationId xmlns:a16="http://schemas.microsoft.com/office/drawing/2014/main" id="{6D3BE565-F07F-491F-B0EE-C61685B3B7E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20981839">
            <a:off x="8839447" y="3694622"/>
            <a:ext cx="1080001" cy="1080001"/>
          </a:xfrm>
          <a:prstGeom prst="rect">
            <a:avLst/>
          </a:prstGeom>
        </p:spPr>
      </p:pic>
      <p:pic>
        <p:nvPicPr>
          <p:cNvPr id="38" name="Picture 37">
            <a:extLst>
              <a:ext uri="{FF2B5EF4-FFF2-40B4-BE49-F238E27FC236}">
                <a16:creationId xmlns:a16="http://schemas.microsoft.com/office/drawing/2014/main" id="{9FA1A08C-54DC-4BA8-8570-3401E7C6CA6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10039443" y="1738757"/>
            <a:ext cx="1844406" cy="1844406"/>
          </a:xfrm>
          <a:prstGeom prst="rect">
            <a:avLst/>
          </a:prstGeom>
        </p:spPr>
      </p:pic>
      <p:pic>
        <p:nvPicPr>
          <p:cNvPr id="40" name="Picture 39">
            <a:extLst>
              <a:ext uri="{FF2B5EF4-FFF2-40B4-BE49-F238E27FC236}">
                <a16:creationId xmlns:a16="http://schemas.microsoft.com/office/drawing/2014/main" id="{6F5E09FF-E3DB-4238-A681-1F66A29D089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980872" y="2928214"/>
            <a:ext cx="888620" cy="888620"/>
          </a:xfrm>
          <a:prstGeom prst="rect">
            <a:avLst/>
          </a:prstGeom>
        </p:spPr>
      </p:pic>
      <p:pic>
        <p:nvPicPr>
          <p:cNvPr id="42" name="Picture 41">
            <a:extLst>
              <a:ext uri="{FF2B5EF4-FFF2-40B4-BE49-F238E27FC236}">
                <a16:creationId xmlns:a16="http://schemas.microsoft.com/office/drawing/2014/main" id="{715EE0BC-0471-4669-BEF7-027A7904F98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343124" y="1192601"/>
            <a:ext cx="1163767" cy="1163767"/>
          </a:xfrm>
          <a:prstGeom prst="rect">
            <a:avLst/>
          </a:prstGeom>
        </p:spPr>
      </p:pic>
      <p:pic>
        <p:nvPicPr>
          <p:cNvPr id="44" name="Picture 43">
            <a:extLst>
              <a:ext uri="{FF2B5EF4-FFF2-40B4-BE49-F238E27FC236}">
                <a16:creationId xmlns:a16="http://schemas.microsoft.com/office/drawing/2014/main" id="{602397DD-E0E4-49AC-A935-55E23BC3F91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312775" y="-50531"/>
            <a:ext cx="2224813" cy="2224813"/>
          </a:xfrm>
          <a:prstGeom prst="rect">
            <a:avLst/>
          </a:prstGeom>
        </p:spPr>
      </p:pic>
      <p:pic>
        <p:nvPicPr>
          <p:cNvPr id="46" name="Picture 45">
            <a:extLst>
              <a:ext uri="{FF2B5EF4-FFF2-40B4-BE49-F238E27FC236}">
                <a16:creationId xmlns:a16="http://schemas.microsoft.com/office/drawing/2014/main" id="{87CBA503-459F-455B-9AF2-CD70D15E41D7}"/>
              </a:ext>
            </a:extLst>
          </p:cNvPr>
          <p:cNvPicPr>
            <a:picLocks noChangeAspect="1"/>
          </p:cNvPicPr>
          <p:nvPr/>
        </p:nvPicPr>
        <p:blipFill>
          <a:blip r:embed="rId30">
            <a:extLst>
              <a:ext uri="{28A0092B-C50C-407E-A947-70E740481C1C}">
                <a14:useLocalDpi xmlns:a14="http://schemas.microsoft.com/office/drawing/2010/main" val="0"/>
              </a:ext>
              <a:ext uri="{837473B0-CC2E-450A-ABE3-18F120FF3D39}">
                <a1611:picAttrSrcUrl xmlns:a1611="http://schemas.microsoft.com/office/drawing/2016/11/main" r:id="rId31"/>
              </a:ext>
            </a:extLst>
          </a:blip>
          <a:stretch>
            <a:fillRect/>
          </a:stretch>
        </p:blipFill>
        <p:spPr>
          <a:xfrm flipH="1">
            <a:off x="7825812" y="1916946"/>
            <a:ext cx="2160290" cy="1080145"/>
          </a:xfrm>
          <a:prstGeom prst="rect">
            <a:avLst/>
          </a:prstGeom>
        </p:spPr>
      </p:pic>
      <p:grpSp>
        <p:nvGrpSpPr>
          <p:cNvPr id="47" name="Group 46">
            <a:extLst>
              <a:ext uri="{FF2B5EF4-FFF2-40B4-BE49-F238E27FC236}">
                <a16:creationId xmlns:a16="http://schemas.microsoft.com/office/drawing/2014/main" id="{9D0212CF-4B86-468A-BE3D-39F62404D032}"/>
              </a:ext>
            </a:extLst>
          </p:cNvPr>
          <p:cNvGrpSpPr/>
          <p:nvPr/>
        </p:nvGrpSpPr>
        <p:grpSpPr>
          <a:xfrm>
            <a:off x="5663690" y="5860257"/>
            <a:ext cx="864619" cy="898132"/>
            <a:chOff x="4262374" y="3276971"/>
            <a:chExt cx="2580990" cy="2681029"/>
          </a:xfrm>
        </p:grpSpPr>
        <p:pic>
          <p:nvPicPr>
            <p:cNvPr id="48" name="Picture 47">
              <a:extLst>
                <a:ext uri="{FF2B5EF4-FFF2-40B4-BE49-F238E27FC236}">
                  <a16:creationId xmlns:a16="http://schemas.microsoft.com/office/drawing/2014/main" id="{9D0C67D0-1794-4FC0-B5B6-E956FBFA958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flipH="1">
              <a:off x="4262374" y="3276971"/>
              <a:ext cx="2580990" cy="2681029"/>
            </a:xfrm>
            <a:prstGeom prst="rect">
              <a:avLst/>
            </a:prstGeom>
          </p:spPr>
        </p:pic>
        <p:sp>
          <p:nvSpPr>
            <p:cNvPr id="49" name="Arrow: Right 48">
              <a:extLst>
                <a:ext uri="{FF2B5EF4-FFF2-40B4-BE49-F238E27FC236}">
                  <a16:creationId xmlns:a16="http://schemas.microsoft.com/office/drawing/2014/main" id="{C896988B-C478-4379-8138-B2FBE7DFE7C2}"/>
                </a:ext>
              </a:extLst>
            </p:cNvPr>
            <p:cNvSpPr/>
            <p:nvPr/>
          </p:nvSpPr>
          <p:spPr>
            <a:xfrm>
              <a:off x="5796617" y="5026558"/>
              <a:ext cx="892941" cy="564574"/>
            </a:xfrm>
            <a:prstGeom prst="rightArrow">
              <a:avLst/>
            </a:prstGeom>
            <a:solidFill>
              <a:srgbClr val="01739A"/>
            </a:solidFill>
            <a:ln>
              <a:solidFill>
                <a:srgbClr val="017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4275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p:stCondLst>
                              <p:cond delay="4500"/>
                            </p:stCondLst>
                            <p:childTnLst>
                              <p:par>
                                <p:cTn id="33" presetID="10" presetClass="entr" presetSubtype="0" fill="hold" grpId="0" nodeType="afterEffect">
                                  <p:stCondLst>
                                    <p:cond delay="10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par>
                          <p:cTn id="40" fill="hold">
                            <p:stCondLst>
                              <p:cond delay="65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70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75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80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8500"/>
                            </p:stCondLst>
                            <p:childTnLst>
                              <p:par>
                                <p:cTn id="57" presetID="10" presetClass="entr" presetSubtype="0"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par>
                          <p:cTn id="60" fill="hold">
                            <p:stCondLst>
                              <p:cond delay="9000"/>
                            </p:stCondLst>
                            <p:childTnLst>
                              <p:par>
                                <p:cTn id="61" presetID="10" presetClass="entr" presetSubtype="0"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par>
                          <p:cTn id="64" fill="hold">
                            <p:stCondLst>
                              <p:cond delay="9500"/>
                            </p:stCondLst>
                            <p:childTnLst>
                              <p:par>
                                <p:cTn id="65" presetID="10" presetClass="entr" presetSubtype="0" fill="hold" grpId="0" nodeType="afterEffect">
                                  <p:stCondLst>
                                    <p:cond delay="100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par>
                          <p:cTn id="68" fill="hold">
                            <p:stCondLst>
                              <p:cond delay="11000"/>
                            </p:stCondLst>
                            <p:childTnLst>
                              <p:par>
                                <p:cTn id="69" presetID="10"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par>
                          <p:cTn id="72" fill="hold">
                            <p:stCondLst>
                              <p:cond delay="11500"/>
                            </p:stCondLst>
                            <p:childTnLst>
                              <p:par>
                                <p:cTn id="73" presetID="10"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par>
                          <p:cTn id="76" fill="hold">
                            <p:stCondLst>
                              <p:cond delay="12000"/>
                            </p:stCondLst>
                            <p:childTnLst>
                              <p:par>
                                <p:cTn id="77" presetID="10" presetClass="entr" presetSubtype="0" fill="hold"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childTnLst>
                          </p:cTn>
                        </p:par>
                        <p:par>
                          <p:cTn id="80" fill="hold">
                            <p:stCondLst>
                              <p:cond delay="12500"/>
                            </p:stCondLst>
                            <p:childTnLst>
                              <p:par>
                                <p:cTn id="81" presetID="10" presetClass="entr" presetSubtype="0"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par>
                          <p:cTn id="84" fill="hold">
                            <p:stCondLst>
                              <p:cond delay="13000"/>
                            </p:stCondLst>
                            <p:childTnLst>
                              <p:par>
                                <p:cTn id="85" presetID="10"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par>
                          <p:cTn id="88" fill="hold">
                            <p:stCondLst>
                              <p:cond delay="13500"/>
                            </p:stCondLst>
                            <p:childTnLst>
                              <p:par>
                                <p:cTn id="89" presetID="10" presetClass="entr" presetSubtype="0" fill="hold" nodeType="after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childTnLst>
                          </p:cTn>
                        </p:par>
                        <p:par>
                          <p:cTn id="92" fill="hold">
                            <p:stCondLst>
                              <p:cond delay="14000"/>
                            </p:stCondLst>
                            <p:childTnLst>
                              <p:par>
                                <p:cTn id="93" presetID="10" presetClass="entr" presetSubtype="0"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childTnLst>
                          </p:cTn>
                        </p:par>
                        <p:par>
                          <p:cTn id="96" fill="hold">
                            <p:stCondLst>
                              <p:cond delay="14500"/>
                            </p:stCondLst>
                            <p:childTnLst>
                              <p:par>
                                <p:cTn id="97" presetID="10" presetClass="entr" presetSubtype="0" fill="hold" nodeType="after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fade">
                                      <p:cBhvr>
                                        <p:cTn id="9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54F8D-57BA-4BCF-B735-36DC3276A719}"/>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92829D-2DB2-440E-80D1-CFCDFF3959CF}"/>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6" name="!!BBCT">
            <a:extLst>
              <a:ext uri="{FF2B5EF4-FFF2-40B4-BE49-F238E27FC236}">
                <a16:creationId xmlns:a16="http://schemas.microsoft.com/office/drawing/2014/main" id="{2314DAF4-7232-4955-8E46-2CBACBBBE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DF7E0605-BE35-4655-9CBD-B94FA751F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9" name="TextBox 8">
            <a:extLst>
              <a:ext uri="{FF2B5EF4-FFF2-40B4-BE49-F238E27FC236}">
                <a16:creationId xmlns:a16="http://schemas.microsoft.com/office/drawing/2014/main" id="{336853E4-A38A-4C83-A178-40E8F67FB7F4}"/>
              </a:ext>
            </a:extLst>
          </p:cNvPr>
          <p:cNvSpPr txBox="1"/>
          <p:nvPr/>
        </p:nvSpPr>
        <p:spPr>
          <a:xfrm>
            <a:off x="443060" y="311085"/>
            <a:ext cx="8494171" cy="584775"/>
          </a:xfrm>
          <a:prstGeom prst="rect">
            <a:avLst/>
          </a:prstGeom>
          <a:noFill/>
        </p:spPr>
        <p:txBody>
          <a:bodyPr wrap="square" rtlCol="0">
            <a:spAutoFit/>
          </a:bodyPr>
          <a:lstStyle/>
          <a:p>
            <a:r>
              <a:rPr lang="en-GB" sz="3200" dirty="0">
                <a:latin typeface="Arial Rounded MT Bold" panose="020F0704030504030204" pitchFamily="34" charset="0"/>
              </a:rPr>
              <a:t>Bumblebees help to feed us….</a:t>
            </a:r>
          </a:p>
        </p:txBody>
      </p:sp>
      <p:sp>
        <p:nvSpPr>
          <p:cNvPr id="10" name="TextBox 9">
            <a:extLst>
              <a:ext uri="{FF2B5EF4-FFF2-40B4-BE49-F238E27FC236}">
                <a16:creationId xmlns:a16="http://schemas.microsoft.com/office/drawing/2014/main" id="{D3276585-D9D0-4913-8A0E-A9C6C29AB409}"/>
              </a:ext>
            </a:extLst>
          </p:cNvPr>
          <p:cNvSpPr txBox="1"/>
          <p:nvPr/>
        </p:nvSpPr>
        <p:spPr>
          <a:xfrm>
            <a:off x="5881049" y="895860"/>
            <a:ext cx="5697808" cy="584775"/>
          </a:xfrm>
          <a:prstGeom prst="rect">
            <a:avLst/>
          </a:prstGeom>
          <a:noFill/>
        </p:spPr>
        <p:txBody>
          <a:bodyPr wrap="square" rtlCol="0">
            <a:spAutoFit/>
          </a:bodyPr>
          <a:lstStyle/>
          <a:p>
            <a:r>
              <a:rPr lang="en-GB" sz="3200" dirty="0">
                <a:latin typeface="Arial Rounded MT Bold" panose="020F0704030504030204" pitchFamily="34" charset="0"/>
              </a:rPr>
              <a:t>but they are going hungry!</a:t>
            </a:r>
          </a:p>
        </p:txBody>
      </p:sp>
      <p:pic>
        <p:nvPicPr>
          <p:cNvPr id="11" name="Picture 10">
            <a:extLst>
              <a:ext uri="{FF2B5EF4-FFF2-40B4-BE49-F238E27FC236}">
                <a16:creationId xmlns:a16="http://schemas.microsoft.com/office/drawing/2014/main" id="{9E3B41F1-A5F9-4569-ACF2-3729FF0AA0D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12358" y="1991532"/>
            <a:ext cx="528478" cy="382342"/>
          </a:xfrm>
          <a:prstGeom prst="rect">
            <a:avLst/>
          </a:prstGeom>
        </p:spPr>
      </p:pic>
      <p:pic>
        <p:nvPicPr>
          <p:cNvPr id="41" name="Picture 40">
            <a:extLst>
              <a:ext uri="{FF2B5EF4-FFF2-40B4-BE49-F238E27FC236}">
                <a16:creationId xmlns:a16="http://schemas.microsoft.com/office/drawing/2014/main" id="{02E711AE-8ACD-4A9A-8783-77C9D4F6861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12358" y="2473541"/>
            <a:ext cx="528478" cy="382342"/>
          </a:xfrm>
          <a:prstGeom prst="rect">
            <a:avLst/>
          </a:prstGeom>
        </p:spPr>
      </p:pic>
      <p:pic>
        <p:nvPicPr>
          <p:cNvPr id="42" name="Picture 41">
            <a:extLst>
              <a:ext uri="{FF2B5EF4-FFF2-40B4-BE49-F238E27FC236}">
                <a16:creationId xmlns:a16="http://schemas.microsoft.com/office/drawing/2014/main" id="{9090F466-8E17-47D2-9510-250DFB98364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12358" y="2954267"/>
            <a:ext cx="528478" cy="382342"/>
          </a:xfrm>
          <a:prstGeom prst="rect">
            <a:avLst/>
          </a:prstGeom>
        </p:spPr>
      </p:pic>
      <p:pic>
        <p:nvPicPr>
          <p:cNvPr id="43" name="Picture 42">
            <a:extLst>
              <a:ext uri="{FF2B5EF4-FFF2-40B4-BE49-F238E27FC236}">
                <a16:creationId xmlns:a16="http://schemas.microsoft.com/office/drawing/2014/main" id="{F5DBAEFE-355C-401A-95C9-A5AA56E5841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12358" y="3436276"/>
            <a:ext cx="528478" cy="382342"/>
          </a:xfrm>
          <a:prstGeom prst="rect">
            <a:avLst/>
          </a:prstGeom>
        </p:spPr>
      </p:pic>
      <p:pic>
        <p:nvPicPr>
          <p:cNvPr id="44" name="Picture 43">
            <a:extLst>
              <a:ext uri="{FF2B5EF4-FFF2-40B4-BE49-F238E27FC236}">
                <a16:creationId xmlns:a16="http://schemas.microsoft.com/office/drawing/2014/main" id="{58E35782-E0FB-4FE8-B42F-5E1FF2D1623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12358" y="3917644"/>
            <a:ext cx="528478" cy="382342"/>
          </a:xfrm>
          <a:prstGeom prst="rect">
            <a:avLst/>
          </a:prstGeom>
        </p:spPr>
      </p:pic>
      <p:pic>
        <p:nvPicPr>
          <p:cNvPr id="46" name="Picture 45">
            <a:extLst>
              <a:ext uri="{FF2B5EF4-FFF2-40B4-BE49-F238E27FC236}">
                <a16:creationId xmlns:a16="http://schemas.microsoft.com/office/drawing/2014/main" id="{418EC9E7-C176-4D93-8163-374816F8823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140836" y="1991532"/>
            <a:ext cx="528478" cy="382342"/>
          </a:xfrm>
          <a:prstGeom prst="rect">
            <a:avLst/>
          </a:prstGeom>
        </p:spPr>
      </p:pic>
      <p:pic>
        <p:nvPicPr>
          <p:cNvPr id="47" name="Picture 46">
            <a:extLst>
              <a:ext uri="{FF2B5EF4-FFF2-40B4-BE49-F238E27FC236}">
                <a16:creationId xmlns:a16="http://schemas.microsoft.com/office/drawing/2014/main" id="{D3CAC7C0-EDAE-4286-B053-5F0944DB110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140836" y="2473541"/>
            <a:ext cx="528478" cy="382342"/>
          </a:xfrm>
          <a:prstGeom prst="rect">
            <a:avLst/>
          </a:prstGeom>
        </p:spPr>
      </p:pic>
      <p:pic>
        <p:nvPicPr>
          <p:cNvPr id="48" name="Picture 47">
            <a:extLst>
              <a:ext uri="{FF2B5EF4-FFF2-40B4-BE49-F238E27FC236}">
                <a16:creationId xmlns:a16="http://schemas.microsoft.com/office/drawing/2014/main" id="{71F5B0E9-8B19-4BDA-950D-C728F423001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140836" y="2954267"/>
            <a:ext cx="528478" cy="382342"/>
          </a:xfrm>
          <a:prstGeom prst="rect">
            <a:avLst/>
          </a:prstGeom>
        </p:spPr>
      </p:pic>
      <p:pic>
        <p:nvPicPr>
          <p:cNvPr id="49" name="Picture 48">
            <a:extLst>
              <a:ext uri="{FF2B5EF4-FFF2-40B4-BE49-F238E27FC236}">
                <a16:creationId xmlns:a16="http://schemas.microsoft.com/office/drawing/2014/main" id="{27937155-429A-4178-BD58-398E920200F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140836" y="3436276"/>
            <a:ext cx="528478" cy="382342"/>
          </a:xfrm>
          <a:prstGeom prst="rect">
            <a:avLst/>
          </a:prstGeom>
        </p:spPr>
      </p:pic>
      <p:pic>
        <p:nvPicPr>
          <p:cNvPr id="50" name="Picture 49">
            <a:extLst>
              <a:ext uri="{FF2B5EF4-FFF2-40B4-BE49-F238E27FC236}">
                <a16:creationId xmlns:a16="http://schemas.microsoft.com/office/drawing/2014/main" id="{A47FBA0A-6AA7-4FE2-A824-B72684BB27D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140836" y="3917644"/>
            <a:ext cx="528478" cy="382342"/>
          </a:xfrm>
          <a:prstGeom prst="rect">
            <a:avLst/>
          </a:prstGeom>
        </p:spPr>
      </p:pic>
      <p:pic>
        <p:nvPicPr>
          <p:cNvPr id="51" name="Picture 50">
            <a:extLst>
              <a:ext uri="{FF2B5EF4-FFF2-40B4-BE49-F238E27FC236}">
                <a16:creationId xmlns:a16="http://schemas.microsoft.com/office/drawing/2014/main" id="{49B408FA-0C2E-43E9-89DC-59CEFC91D07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669314" y="1991532"/>
            <a:ext cx="528478" cy="382342"/>
          </a:xfrm>
          <a:prstGeom prst="rect">
            <a:avLst/>
          </a:prstGeom>
        </p:spPr>
      </p:pic>
      <p:pic>
        <p:nvPicPr>
          <p:cNvPr id="52" name="Picture 51">
            <a:extLst>
              <a:ext uri="{FF2B5EF4-FFF2-40B4-BE49-F238E27FC236}">
                <a16:creationId xmlns:a16="http://schemas.microsoft.com/office/drawing/2014/main" id="{6838067D-C9AB-4BC4-B792-184C4830B05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669314" y="2473541"/>
            <a:ext cx="528478" cy="382342"/>
          </a:xfrm>
          <a:prstGeom prst="rect">
            <a:avLst/>
          </a:prstGeom>
        </p:spPr>
      </p:pic>
      <p:pic>
        <p:nvPicPr>
          <p:cNvPr id="53" name="Picture 52">
            <a:extLst>
              <a:ext uri="{FF2B5EF4-FFF2-40B4-BE49-F238E27FC236}">
                <a16:creationId xmlns:a16="http://schemas.microsoft.com/office/drawing/2014/main" id="{1990163F-61EF-4509-A05D-000A14132CC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669314" y="2954267"/>
            <a:ext cx="528478" cy="382342"/>
          </a:xfrm>
          <a:prstGeom prst="rect">
            <a:avLst/>
          </a:prstGeom>
        </p:spPr>
      </p:pic>
      <p:pic>
        <p:nvPicPr>
          <p:cNvPr id="54" name="Picture 53">
            <a:extLst>
              <a:ext uri="{FF2B5EF4-FFF2-40B4-BE49-F238E27FC236}">
                <a16:creationId xmlns:a16="http://schemas.microsoft.com/office/drawing/2014/main" id="{A7411C0A-8F7A-4AAD-8764-EDFD655A521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669314" y="3436276"/>
            <a:ext cx="528478" cy="382342"/>
          </a:xfrm>
          <a:prstGeom prst="rect">
            <a:avLst/>
          </a:prstGeom>
        </p:spPr>
      </p:pic>
      <p:pic>
        <p:nvPicPr>
          <p:cNvPr id="55" name="Picture 54">
            <a:extLst>
              <a:ext uri="{FF2B5EF4-FFF2-40B4-BE49-F238E27FC236}">
                <a16:creationId xmlns:a16="http://schemas.microsoft.com/office/drawing/2014/main" id="{905521C7-0720-40AD-8AC7-7F937D03C51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669314" y="3917644"/>
            <a:ext cx="528478" cy="382342"/>
          </a:xfrm>
          <a:prstGeom prst="rect">
            <a:avLst/>
          </a:prstGeom>
        </p:spPr>
      </p:pic>
      <p:pic>
        <p:nvPicPr>
          <p:cNvPr id="56" name="Picture 55">
            <a:extLst>
              <a:ext uri="{FF2B5EF4-FFF2-40B4-BE49-F238E27FC236}">
                <a16:creationId xmlns:a16="http://schemas.microsoft.com/office/drawing/2014/main" id="{CDE4D6DB-1185-48A7-AADE-9CC37EF9A2D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2197792" y="1991532"/>
            <a:ext cx="528478" cy="382342"/>
          </a:xfrm>
          <a:prstGeom prst="rect">
            <a:avLst/>
          </a:prstGeom>
        </p:spPr>
      </p:pic>
      <p:pic>
        <p:nvPicPr>
          <p:cNvPr id="57" name="Picture 56">
            <a:extLst>
              <a:ext uri="{FF2B5EF4-FFF2-40B4-BE49-F238E27FC236}">
                <a16:creationId xmlns:a16="http://schemas.microsoft.com/office/drawing/2014/main" id="{99784687-2F76-4DC0-B0EA-CAAFF58BABF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2197792" y="2473541"/>
            <a:ext cx="528478" cy="382342"/>
          </a:xfrm>
          <a:prstGeom prst="rect">
            <a:avLst/>
          </a:prstGeom>
        </p:spPr>
      </p:pic>
      <p:pic>
        <p:nvPicPr>
          <p:cNvPr id="58" name="Picture 57">
            <a:extLst>
              <a:ext uri="{FF2B5EF4-FFF2-40B4-BE49-F238E27FC236}">
                <a16:creationId xmlns:a16="http://schemas.microsoft.com/office/drawing/2014/main" id="{EE85A83D-D399-49FD-9CBE-D9E0789C348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2197792" y="2954267"/>
            <a:ext cx="528478" cy="382342"/>
          </a:xfrm>
          <a:prstGeom prst="rect">
            <a:avLst/>
          </a:prstGeom>
        </p:spPr>
      </p:pic>
      <p:pic>
        <p:nvPicPr>
          <p:cNvPr id="59" name="Picture 58">
            <a:extLst>
              <a:ext uri="{FF2B5EF4-FFF2-40B4-BE49-F238E27FC236}">
                <a16:creationId xmlns:a16="http://schemas.microsoft.com/office/drawing/2014/main" id="{61B701CE-668C-4D77-9E4F-48B3E908718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2197792" y="3436276"/>
            <a:ext cx="528478" cy="382342"/>
          </a:xfrm>
          <a:prstGeom prst="rect">
            <a:avLst/>
          </a:prstGeom>
        </p:spPr>
      </p:pic>
      <p:pic>
        <p:nvPicPr>
          <p:cNvPr id="60" name="Picture 59">
            <a:extLst>
              <a:ext uri="{FF2B5EF4-FFF2-40B4-BE49-F238E27FC236}">
                <a16:creationId xmlns:a16="http://schemas.microsoft.com/office/drawing/2014/main" id="{8021A8D4-CED0-450F-B0FA-9EA7A860600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2197792" y="3917644"/>
            <a:ext cx="528478" cy="382342"/>
          </a:xfrm>
          <a:prstGeom prst="rect">
            <a:avLst/>
          </a:prstGeom>
        </p:spPr>
      </p:pic>
      <p:pic>
        <p:nvPicPr>
          <p:cNvPr id="61" name="Picture 60">
            <a:extLst>
              <a:ext uri="{FF2B5EF4-FFF2-40B4-BE49-F238E27FC236}">
                <a16:creationId xmlns:a16="http://schemas.microsoft.com/office/drawing/2014/main" id="{CB4B46C9-84B0-4941-B95A-F6C27B1AEEE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2726270" y="1991532"/>
            <a:ext cx="528478" cy="382342"/>
          </a:xfrm>
          <a:prstGeom prst="rect">
            <a:avLst/>
          </a:prstGeom>
        </p:spPr>
      </p:pic>
      <p:pic>
        <p:nvPicPr>
          <p:cNvPr id="62" name="Picture 61">
            <a:extLst>
              <a:ext uri="{FF2B5EF4-FFF2-40B4-BE49-F238E27FC236}">
                <a16:creationId xmlns:a16="http://schemas.microsoft.com/office/drawing/2014/main" id="{6C84F783-E671-49EE-837C-CD55738F9A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2726270" y="2473541"/>
            <a:ext cx="528478" cy="382342"/>
          </a:xfrm>
          <a:prstGeom prst="rect">
            <a:avLst/>
          </a:prstGeom>
        </p:spPr>
      </p:pic>
      <p:pic>
        <p:nvPicPr>
          <p:cNvPr id="63" name="Picture 62">
            <a:extLst>
              <a:ext uri="{FF2B5EF4-FFF2-40B4-BE49-F238E27FC236}">
                <a16:creationId xmlns:a16="http://schemas.microsoft.com/office/drawing/2014/main" id="{3948D6D1-5467-4532-9B5D-BFC1C0D6423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2726270" y="2954267"/>
            <a:ext cx="528478" cy="382342"/>
          </a:xfrm>
          <a:prstGeom prst="rect">
            <a:avLst/>
          </a:prstGeom>
        </p:spPr>
      </p:pic>
      <p:pic>
        <p:nvPicPr>
          <p:cNvPr id="64" name="Picture 63">
            <a:extLst>
              <a:ext uri="{FF2B5EF4-FFF2-40B4-BE49-F238E27FC236}">
                <a16:creationId xmlns:a16="http://schemas.microsoft.com/office/drawing/2014/main" id="{F485310F-95FB-45F2-9B02-D64F4A39C57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2726270" y="3436276"/>
            <a:ext cx="528478" cy="382342"/>
          </a:xfrm>
          <a:prstGeom prst="rect">
            <a:avLst/>
          </a:prstGeom>
        </p:spPr>
      </p:pic>
      <p:pic>
        <p:nvPicPr>
          <p:cNvPr id="65" name="Picture 64">
            <a:extLst>
              <a:ext uri="{FF2B5EF4-FFF2-40B4-BE49-F238E27FC236}">
                <a16:creationId xmlns:a16="http://schemas.microsoft.com/office/drawing/2014/main" id="{E27F6EED-E45B-4C90-8AF5-1D299E55476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2726270" y="3917644"/>
            <a:ext cx="528478" cy="382342"/>
          </a:xfrm>
          <a:prstGeom prst="rect">
            <a:avLst/>
          </a:prstGeom>
        </p:spPr>
      </p:pic>
      <p:pic>
        <p:nvPicPr>
          <p:cNvPr id="66" name="Picture 65">
            <a:extLst>
              <a:ext uri="{FF2B5EF4-FFF2-40B4-BE49-F238E27FC236}">
                <a16:creationId xmlns:a16="http://schemas.microsoft.com/office/drawing/2014/main" id="{85634AAB-8AEA-498F-A9BF-2317E43AFE7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3254748" y="1991532"/>
            <a:ext cx="528478" cy="382342"/>
          </a:xfrm>
          <a:prstGeom prst="rect">
            <a:avLst/>
          </a:prstGeom>
        </p:spPr>
      </p:pic>
      <p:pic>
        <p:nvPicPr>
          <p:cNvPr id="67" name="Picture 66">
            <a:extLst>
              <a:ext uri="{FF2B5EF4-FFF2-40B4-BE49-F238E27FC236}">
                <a16:creationId xmlns:a16="http://schemas.microsoft.com/office/drawing/2014/main" id="{BF10B78F-0BA7-4EF9-B442-BBCDA8CA99A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3254748" y="2473541"/>
            <a:ext cx="528478" cy="382342"/>
          </a:xfrm>
          <a:prstGeom prst="rect">
            <a:avLst/>
          </a:prstGeom>
        </p:spPr>
      </p:pic>
      <p:pic>
        <p:nvPicPr>
          <p:cNvPr id="68" name="Picture 67">
            <a:extLst>
              <a:ext uri="{FF2B5EF4-FFF2-40B4-BE49-F238E27FC236}">
                <a16:creationId xmlns:a16="http://schemas.microsoft.com/office/drawing/2014/main" id="{005512C5-75E9-4BF6-8D8F-127434A7F88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3254748" y="2954267"/>
            <a:ext cx="528478" cy="382342"/>
          </a:xfrm>
          <a:prstGeom prst="rect">
            <a:avLst/>
          </a:prstGeom>
        </p:spPr>
      </p:pic>
      <p:pic>
        <p:nvPicPr>
          <p:cNvPr id="69" name="Picture 68">
            <a:extLst>
              <a:ext uri="{FF2B5EF4-FFF2-40B4-BE49-F238E27FC236}">
                <a16:creationId xmlns:a16="http://schemas.microsoft.com/office/drawing/2014/main" id="{B2FA44A2-2807-4BA6-AE85-47D66B3A4F6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3254748" y="3436276"/>
            <a:ext cx="528478" cy="382342"/>
          </a:xfrm>
          <a:prstGeom prst="rect">
            <a:avLst/>
          </a:prstGeom>
        </p:spPr>
      </p:pic>
      <p:pic>
        <p:nvPicPr>
          <p:cNvPr id="70" name="Picture 69">
            <a:extLst>
              <a:ext uri="{FF2B5EF4-FFF2-40B4-BE49-F238E27FC236}">
                <a16:creationId xmlns:a16="http://schemas.microsoft.com/office/drawing/2014/main" id="{BA2096A1-EED3-4E00-900A-39553A6595E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3254748" y="3917644"/>
            <a:ext cx="528478" cy="382342"/>
          </a:xfrm>
          <a:prstGeom prst="rect">
            <a:avLst/>
          </a:prstGeom>
        </p:spPr>
      </p:pic>
      <p:pic>
        <p:nvPicPr>
          <p:cNvPr id="71" name="Picture 70">
            <a:extLst>
              <a:ext uri="{FF2B5EF4-FFF2-40B4-BE49-F238E27FC236}">
                <a16:creationId xmlns:a16="http://schemas.microsoft.com/office/drawing/2014/main" id="{19088B92-0105-47D1-ADF5-8871C75501E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3783226" y="1991532"/>
            <a:ext cx="528478" cy="382342"/>
          </a:xfrm>
          <a:prstGeom prst="rect">
            <a:avLst/>
          </a:prstGeom>
        </p:spPr>
      </p:pic>
      <p:pic>
        <p:nvPicPr>
          <p:cNvPr id="72" name="Picture 71">
            <a:extLst>
              <a:ext uri="{FF2B5EF4-FFF2-40B4-BE49-F238E27FC236}">
                <a16:creationId xmlns:a16="http://schemas.microsoft.com/office/drawing/2014/main" id="{266FE0E5-EBBB-4666-8C6F-FCCB315DAA4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3783226" y="2473541"/>
            <a:ext cx="528478" cy="382342"/>
          </a:xfrm>
          <a:prstGeom prst="rect">
            <a:avLst/>
          </a:prstGeom>
        </p:spPr>
      </p:pic>
      <p:pic>
        <p:nvPicPr>
          <p:cNvPr id="73" name="Picture 72">
            <a:extLst>
              <a:ext uri="{FF2B5EF4-FFF2-40B4-BE49-F238E27FC236}">
                <a16:creationId xmlns:a16="http://schemas.microsoft.com/office/drawing/2014/main" id="{AD463EC2-926E-4285-90D8-F111914A7DD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3783226" y="2954267"/>
            <a:ext cx="528478" cy="382342"/>
          </a:xfrm>
          <a:prstGeom prst="rect">
            <a:avLst/>
          </a:prstGeom>
        </p:spPr>
      </p:pic>
      <p:pic>
        <p:nvPicPr>
          <p:cNvPr id="74" name="Picture 73">
            <a:extLst>
              <a:ext uri="{FF2B5EF4-FFF2-40B4-BE49-F238E27FC236}">
                <a16:creationId xmlns:a16="http://schemas.microsoft.com/office/drawing/2014/main" id="{31C892B3-DEB7-4FD8-BEF7-79338DD2735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3783226" y="3436276"/>
            <a:ext cx="528478" cy="382342"/>
          </a:xfrm>
          <a:prstGeom prst="rect">
            <a:avLst/>
          </a:prstGeom>
        </p:spPr>
      </p:pic>
      <p:pic>
        <p:nvPicPr>
          <p:cNvPr id="75" name="Picture 74">
            <a:extLst>
              <a:ext uri="{FF2B5EF4-FFF2-40B4-BE49-F238E27FC236}">
                <a16:creationId xmlns:a16="http://schemas.microsoft.com/office/drawing/2014/main" id="{873E55BF-F6AA-4A14-8BD5-BD330FA4980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3783226" y="3917644"/>
            <a:ext cx="528478" cy="382342"/>
          </a:xfrm>
          <a:prstGeom prst="rect">
            <a:avLst/>
          </a:prstGeom>
        </p:spPr>
      </p:pic>
      <p:pic>
        <p:nvPicPr>
          <p:cNvPr id="76" name="Picture 75">
            <a:extLst>
              <a:ext uri="{FF2B5EF4-FFF2-40B4-BE49-F238E27FC236}">
                <a16:creationId xmlns:a16="http://schemas.microsoft.com/office/drawing/2014/main" id="{168D47CB-89EE-4534-9EDD-4F431D85ECE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4311704" y="1991532"/>
            <a:ext cx="528478" cy="382342"/>
          </a:xfrm>
          <a:prstGeom prst="rect">
            <a:avLst/>
          </a:prstGeom>
        </p:spPr>
      </p:pic>
      <p:pic>
        <p:nvPicPr>
          <p:cNvPr id="77" name="Picture 76">
            <a:extLst>
              <a:ext uri="{FF2B5EF4-FFF2-40B4-BE49-F238E27FC236}">
                <a16:creationId xmlns:a16="http://schemas.microsoft.com/office/drawing/2014/main" id="{C95156E5-49FC-44DD-A236-1A5208EC847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4311704" y="2473541"/>
            <a:ext cx="528478" cy="382342"/>
          </a:xfrm>
          <a:prstGeom prst="rect">
            <a:avLst/>
          </a:prstGeom>
        </p:spPr>
      </p:pic>
      <p:pic>
        <p:nvPicPr>
          <p:cNvPr id="78" name="Picture 77">
            <a:extLst>
              <a:ext uri="{FF2B5EF4-FFF2-40B4-BE49-F238E27FC236}">
                <a16:creationId xmlns:a16="http://schemas.microsoft.com/office/drawing/2014/main" id="{770493F7-B96A-4068-9B95-89AD7048358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4311704" y="2954267"/>
            <a:ext cx="528478" cy="382342"/>
          </a:xfrm>
          <a:prstGeom prst="rect">
            <a:avLst/>
          </a:prstGeom>
        </p:spPr>
      </p:pic>
      <p:pic>
        <p:nvPicPr>
          <p:cNvPr id="79" name="Picture 78">
            <a:extLst>
              <a:ext uri="{FF2B5EF4-FFF2-40B4-BE49-F238E27FC236}">
                <a16:creationId xmlns:a16="http://schemas.microsoft.com/office/drawing/2014/main" id="{62D5E6F7-ADDB-4060-B081-E325D581C6B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4311704" y="3436276"/>
            <a:ext cx="528478" cy="382342"/>
          </a:xfrm>
          <a:prstGeom prst="rect">
            <a:avLst/>
          </a:prstGeom>
        </p:spPr>
      </p:pic>
      <p:pic>
        <p:nvPicPr>
          <p:cNvPr id="80" name="Picture 79">
            <a:extLst>
              <a:ext uri="{FF2B5EF4-FFF2-40B4-BE49-F238E27FC236}">
                <a16:creationId xmlns:a16="http://schemas.microsoft.com/office/drawing/2014/main" id="{030EEE25-5B1A-4CAB-A630-CBBABD0EC55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4311704" y="3917644"/>
            <a:ext cx="528478" cy="382342"/>
          </a:xfrm>
          <a:prstGeom prst="rect">
            <a:avLst/>
          </a:prstGeom>
        </p:spPr>
      </p:pic>
      <p:pic>
        <p:nvPicPr>
          <p:cNvPr id="81" name="Picture 80">
            <a:extLst>
              <a:ext uri="{FF2B5EF4-FFF2-40B4-BE49-F238E27FC236}">
                <a16:creationId xmlns:a16="http://schemas.microsoft.com/office/drawing/2014/main" id="{019E19AA-84E2-4B43-B74E-64A69200AA6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4821271" y="1991532"/>
            <a:ext cx="528478" cy="382342"/>
          </a:xfrm>
          <a:prstGeom prst="rect">
            <a:avLst/>
          </a:prstGeom>
        </p:spPr>
      </p:pic>
      <p:pic>
        <p:nvPicPr>
          <p:cNvPr id="82" name="Picture 81">
            <a:extLst>
              <a:ext uri="{FF2B5EF4-FFF2-40B4-BE49-F238E27FC236}">
                <a16:creationId xmlns:a16="http://schemas.microsoft.com/office/drawing/2014/main" id="{1926ACD6-9241-4E69-B775-9BEF1595BF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4821271" y="2473541"/>
            <a:ext cx="528478" cy="382342"/>
          </a:xfrm>
          <a:prstGeom prst="rect">
            <a:avLst/>
          </a:prstGeom>
        </p:spPr>
      </p:pic>
      <p:pic>
        <p:nvPicPr>
          <p:cNvPr id="83" name="Picture 82">
            <a:extLst>
              <a:ext uri="{FF2B5EF4-FFF2-40B4-BE49-F238E27FC236}">
                <a16:creationId xmlns:a16="http://schemas.microsoft.com/office/drawing/2014/main" id="{F44F3E9E-32DD-464E-908A-5FDF517DA3F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4821271" y="2954267"/>
            <a:ext cx="528478" cy="382342"/>
          </a:xfrm>
          <a:prstGeom prst="rect">
            <a:avLst/>
          </a:prstGeom>
        </p:spPr>
      </p:pic>
      <p:pic>
        <p:nvPicPr>
          <p:cNvPr id="84" name="Picture 83">
            <a:extLst>
              <a:ext uri="{FF2B5EF4-FFF2-40B4-BE49-F238E27FC236}">
                <a16:creationId xmlns:a16="http://schemas.microsoft.com/office/drawing/2014/main" id="{2097E00E-A99C-4E08-A1B3-05AFB30DC26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4821271" y="3436276"/>
            <a:ext cx="528478" cy="382342"/>
          </a:xfrm>
          <a:prstGeom prst="rect">
            <a:avLst/>
          </a:prstGeom>
        </p:spPr>
      </p:pic>
      <p:pic>
        <p:nvPicPr>
          <p:cNvPr id="85" name="Picture 84">
            <a:extLst>
              <a:ext uri="{FF2B5EF4-FFF2-40B4-BE49-F238E27FC236}">
                <a16:creationId xmlns:a16="http://schemas.microsoft.com/office/drawing/2014/main" id="{1A214154-E910-4E17-8247-765C159F416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4821271" y="3917644"/>
            <a:ext cx="528478" cy="382342"/>
          </a:xfrm>
          <a:prstGeom prst="rect">
            <a:avLst/>
          </a:prstGeom>
        </p:spPr>
      </p:pic>
      <p:pic>
        <p:nvPicPr>
          <p:cNvPr id="86" name="Picture 85">
            <a:extLst>
              <a:ext uri="{FF2B5EF4-FFF2-40B4-BE49-F238E27FC236}">
                <a16:creationId xmlns:a16="http://schemas.microsoft.com/office/drawing/2014/main" id="{6C9B07BD-2522-41C4-B45E-F9B4B7C249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5349749" y="1991532"/>
            <a:ext cx="528478" cy="382342"/>
          </a:xfrm>
          <a:prstGeom prst="rect">
            <a:avLst/>
          </a:prstGeom>
        </p:spPr>
      </p:pic>
      <p:pic>
        <p:nvPicPr>
          <p:cNvPr id="87" name="Picture 86">
            <a:extLst>
              <a:ext uri="{FF2B5EF4-FFF2-40B4-BE49-F238E27FC236}">
                <a16:creationId xmlns:a16="http://schemas.microsoft.com/office/drawing/2014/main" id="{AB4D1013-A4B8-40D1-AA6E-FE5811F68A9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5349749" y="2473541"/>
            <a:ext cx="528478" cy="382342"/>
          </a:xfrm>
          <a:prstGeom prst="rect">
            <a:avLst/>
          </a:prstGeom>
        </p:spPr>
      </p:pic>
      <p:pic>
        <p:nvPicPr>
          <p:cNvPr id="88" name="Picture 87">
            <a:extLst>
              <a:ext uri="{FF2B5EF4-FFF2-40B4-BE49-F238E27FC236}">
                <a16:creationId xmlns:a16="http://schemas.microsoft.com/office/drawing/2014/main" id="{4C3688A3-3217-451C-A159-014F2F8EA0F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5349749" y="2954267"/>
            <a:ext cx="528478" cy="382342"/>
          </a:xfrm>
          <a:prstGeom prst="rect">
            <a:avLst/>
          </a:prstGeom>
        </p:spPr>
      </p:pic>
      <p:pic>
        <p:nvPicPr>
          <p:cNvPr id="89" name="Picture 88">
            <a:extLst>
              <a:ext uri="{FF2B5EF4-FFF2-40B4-BE49-F238E27FC236}">
                <a16:creationId xmlns:a16="http://schemas.microsoft.com/office/drawing/2014/main" id="{53C949E9-95BF-4871-B00C-BB799B45365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5349749" y="3436276"/>
            <a:ext cx="528478" cy="382342"/>
          </a:xfrm>
          <a:prstGeom prst="rect">
            <a:avLst/>
          </a:prstGeom>
        </p:spPr>
      </p:pic>
      <p:pic>
        <p:nvPicPr>
          <p:cNvPr id="90" name="Picture 89">
            <a:extLst>
              <a:ext uri="{FF2B5EF4-FFF2-40B4-BE49-F238E27FC236}">
                <a16:creationId xmlns:a16="http://schemas.microsoft.com/office/drawing/2014/main" id="{58E98684-EDAA-48AE-B37C-32FBF7D8C9B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5349749" y="3917644"/>
            <a:ext cx="528478" cy="382342"/>
          </a:xfrm>
          <a:prstGeom prst="rect">
            <a:avLst/>
          </a:prstGeom>
        </p:spPr>
      </p:pic>
      <p:pic>
        <p:nvPicPr>
          <p:cNvPr id="91" name="Picture 90">
            <a:extLst>
              <a:ext uri="{FF2B5EF4-FFF2-40B4-BE49-F238E27FC236}">
                <a16:creationId xmlns:a16="http://schemas.microsoft.com/office/drawing/2014/main" id="{C88D4638-D1FD-469D-9E2C-732311DC9DC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5878227" y="1991532"/>
            <a:ext cx="528478" cy="382342"/>
          </a:xfrm>
          <a:prstGeom prst="rect">
            <a:avLst/>
          </a:prstGeom>
        </p:spPr>
      </p:pic>
      <p:pic>
        <p:nvPicPr>
          <p:cNvPr id="92" name="Picture 91">
            <a:extLst>
              <a:ext uri="{FF2B5EF4-FFF2-40B4-BE49-F238E27FC236}">
                <a16:creationId xmlns:a16="http://schemas.microsoft.com/office/drawing/2014/main" id="{C76C87A1-72CA-4D9E-AF0E-D4DDB65412A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5878227" y="2473541"/>
            <a:ext cx="528478" cy="382342"/>
          </a:xfrm>
          <a:prstGeom prst="rect">
            <a:avLst/>
          </a:prstGeom>
        </p:spPr>
      </p:pic>
      <p:pic>
        <p:nvPicPr>
          <p:cNvPr id="93" name="Picture 92">
            <a:extLst>
              <a:ext uri="{FF2B5EF4-FFF2-40B4-BE49-F238E27FC236}">
                <a16:creationId xmlns:a16="http://schemas.microsoft.com/office/drawing/2014/main" id="{6B098DD0-C14D-4676-951F-A68EAACDD40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5878227" y="2954267"/>
            <a:ext cx="528478" cy="382342"/>
          </a:xfrm>
          <a:prstGeom prst="rect">
            <a:avLst/>
          </a:prstGeom>
        </p:spPr>
      </p:pic>
      <p:pic>
        <p:nvPicPr>
          <p:cNvPr id="94" name="Picture 93">
            <a:extLst>
              <a:ext uri="{FF2B5EF4-FFF2-40B4-BE49-F238E27FC236}">
                <a16:creationId xmlns:a16="http://schemas.microsoft.com/office/drawing/2014/main" id="{D3708FF2-8618-4032-A9A5-64F3641C1EC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5878227" y="3436276"/>
            <a:ext cx="528478" cy="382342"/>
          </a:xfrm>
          <a:prstGeom prst="rect">
            <a:avLst/>
          </a:prstGeom>
        </p:spPr>
      </p:pic>
      <p:pic>
        <p:nvPicPr>
          <p:cNvPr id="95" name="Picture 94">
            <a:extLst>
              <a:ext uri="{FF2B5EF4-FFF2-40B4-BE49-F238E27FC236}">
                <a16:creationId xmlns:a16="http://schemas.microsoft.com/office/drawing/2014/main" id="{FAC2F3E3-1DAE-4FF5-83EB-B079CE95AC9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5878227" y="3917644"/>
            <a:ext cx="528478" cy="382342"/>
          </a:xfrm>
          <a:prstGeom prst="rect">
            <a:avLst/>
          </a:prstGeom>
        </p:spPr>
      </p:pic>
      <p:pic>
        <p:nvPicPr>
          <p:cNvPr id="96" name="Picture 95">
            <a:extLst>
              <a:ext uri="{FF2B5EF4-FFF2-40B4-BE49-F238E27FC236}">
                <a16:creationId xmlns:a16="http://schemas.microsoft.com/office/drawing/2014/main" id="{E339B867-2026-4A81-BF23-DD7EBF60671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406705" y="1991532"/>
            <a:ext cx="528478" cy="382342"/>
          </a:xfrm>
          <a:prstGeom prst="rect">
            <a:avLst/>
          </a:prstGeom>
        </p:spPr>
      </p:pic>
      <p:pic>
        <p:nvPicPr>
          <p:cNvPr id="97" name="Picture 96">
            <a:extLst>
              <a:ext uri="{FF2B5EF4-FFF2-40B4-BE49-F238E27FC236}">
                <a16:creationId xmlns:a16="http://schemas.microsoft.com/office/drawing/2014/main" id="{EE00CE1A-BF55-495A-9E3C-FBE20153771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406705" y="2473541"/>
            <a:ext cx="528478" cy="382342"/>
          </a:xfrm>
          <a:prstGeom prst="rect">
            <a:avLst/>
          </a:prstGeom>
        </p:spPr>
      </p:pic>
      <p:pic>
        <p:nvPicPr>
          <p:cNvPr id="98" name="Picture 97">
            <a:extLst>
              <a:ext uri="{FF2B5EF4-FFF2-40B4-BE49-F238E27FC236}">
                <a16:creationId xmlns:a16="http://schemas.microsoft.com/office/drawing/2014/main" id="{989FF61E-E944-4DF5-8CC4-44ABFE97BB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406705" y="2954267"/>
            <a:ext cx="528478" cy="382342"/>
          </a:xfrm>
          <a:prstGeom prst="rect">
            <a:avLst/>
          </a:prstGeom>
        </p:spPr>
      </p:pic>
      <p:pic>
        <p:nvPicPr>
          <p:cNvPr id="99" name="Picture 98">
            <a:extLst>
              <a:ext uri="{FF2B5EF4-FFF2-40B4-BE49-F238E27FC236}">
                <a16:creationId xmlns:a16="http://schemas.microsoft.com/office/drawing/2014/main" id="{627B9C8A-F0EF-49F0-BCB7-0716F99F120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406705" y="3436276"/>
            <a:ext cx="528478" cy="382342"/>
          </a:xfrm>
          <a:prstGeom prst="rect">
            <a:avLst/>
          </a:prstGeom>
        </p:spPr>
      </p:pic>
      <p:pic>
        <p:nvPicPr>
          <p:cNvPr id="100" name="Picture 99">
            <a:extLst>
              <a:ext uri="{FF2B5EF4-FFF2-40B4-BE49-F238E27FC236}">
                <a16:creationId xmlns:a16="http://schemas.microsoft.com/office/drawing/2014/main" id="{91B6CF28-2662-4451-AB9C-2132366B6FF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406705" y="3917644"/>
            <a:ext cx="528478" cy="382342"/>
          </a:xfrm>
          <a:prstGeom prst="rect">
            <a:avLst/>
          </a:prstGeom>
        </p:spPr>
      </p:pic>
      <p:pic>
        <p:nvPicPr>
          <p:cNvPr id="101" name="Picture 100">
            <a:extLst>
              <a:ext uri="{FF2B5EF4-FFF2-40B4-BE49-F238E27FC236}">
                <a16:creationId xmlns:a16="http://schemas.microsoft.com/office/drawing/2014/main" id="{5B2DD522-1A22-4B74-BCF3-143A08D0B7D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935183" y="1991532"/>
            <a:ext cx="528478" cy="382342"/>
          </a:xfrm>
          <a:prstGeom prst="rect">
            <a:avLst/>
          </a:prstGeom>
        </p:spPr>
      </p:pic>
      <p:pic>
        <p:nvPicPr>
          <p:cNvPr id="102" name="Picture 101">
            <a:extLst>
              <a:ext uri="{FF2B5EF4-FFF2-40B4-BE49-F238E27FC236}">
                <a16:creationId xmlns:a16="http://schemas.microsoft.com/office/drawing/2014/main" id="{29E21FAD-26A6-4B4A-ABDE-6EA07ACA4CE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935183" y="2473541"/>
            <a:ext cx="528478" cy="382342"/>
          </a:xfrm>
          <a:prstGeom prst="rect">
            <a:avLst/>
          </a:prstGeom>
        </p:spPr>
      </p:pic>
      <p:pic>
        <p:nvPicPr>
          <p:cNvPr id="103" name="Picture 102">
            <a:extLst>
              <a:ext uri="{FF2B5EF4-FFF2-40B4-BE49-F238E27FC236}">
                <a16:creationId xmlns:a16="http://schemas.microsoft.com/office/drawing/2014/main" id="{59EB62E3-302A-4621-9765-FEC33F8EB3B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935183" y="2954267"/>
            <a:ext cx="528478" cy="382342"/>
          </a:xfrm>
          <a:prstGeom prst="rect">
            <a:avLst/>
          </a:prstGeom>
        </p:spPr>
      </p:pic>
      <p:pic>
        <p:nvPicPr>
          <p:cNvPr id="104" name="Picture 103">
            <a:extLst>
              <a:ext uri="{FF2B5EF4-FFF2-40B4-BE49-F238E27FC236}">
                <a16:creationId xmlns:a16="http://schemas.microsoft.com/office/drawing/2014/main" id="{B6F10F2C-166F-4183-9CD5-C8E2DF064F9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935183" y="3436276"/>
            <a:ext cx="528478" cy="382342"/>
          </a:xfrm>
          <a:prstGeom prst="rect">
            <a:avLst/>
          </a:prstGeom>
        </p:spPr>
      </p:pic>
      <p:pic>
        <p:nvPicPr>
          <p:cNvPr id="105" name="Picture 104">
            <a:extLst>
              <a:ext uri="{FF2B5EF4-FFF2-40B4-BE49-F238E27FC236}">
                <a16:creationId xmlns:a16="http://schemas.microsoft.com/office/drawing/2014/main" id="{7A0D1408-3274-4795-AD45-B13490066A2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6935183" y="3917644"/>
            <a:ext cx="528478" cy="382342"/>
          </a:xfrm>
          <a:prstGeom prst="rect">
            <a:avLst/>
          </a:prstGeom>
        </p:spPr>
      </p:pic>
      <p:pic>
        <p:nvPicPr>
          <p:cNvPr id="106" name="Picture 105">
            <a:extLst>
              <a:ext uri="{FF2B5EF4-FFF2-40B4-BE49-F238E27FC236}">
                <a16:creationId xmlns:a16="http://schemas.microsoft.com/office/drawing/2014/main" id="{A39F4C39-57DA-4CA6-A6D7-6FF01317681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7463661" y="1991532"/>
            <a:ext cx="528478" cy="382342"/>
          </a:xfrm>
          <a:prstGeom prst="rect">
            <a:avLst/>
          </a:prstGeom>
        </p:spPr>
      </p:pic>
      <p:pic>
        <p:nvPicPr>
          <p:cNvPr id="107" name="Picture 106">
            <a:extLst>
              <a:ext uri="{FF2B5EF4-FFF2-40B4-BE49-F238E27FC236}">
                <a16:creationId xmlns:a16="http://schemas.microsoft.com/office/drawing/2014/main" id="{E0C43A67-875A-4FD1-8D7F-ACACA7536E1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7463661" y="2473541"/>
            <a:ext cx="528478" cy="382342"/>
          </a:xfrm>
          <a:prstGeom prst="rect">
            <a:avLst/>
          </a:prstGeom>
        </p:spPr>
      </p:pic>
      <p:pic>
        <p:nvPicPr>
          <p:cNvPr id="108" name="Picture 107">
            <a:extLst>
              <a:ext uri="{FF2B5EF4-FFF2-40B4-BE49-F238E27FC236}">
                <a16:creationId xmlns:a16="http://schemas.microsoft.com/office/drawing/2014/main" id="{42178924-A72E-4993-8F77-4665D2330E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7463661" y="2954267"/>
            <a:ext cx="528478" cy="382342"/>
          </a:xfrm>
          <a:prstGeom prst="rect">
            <a:avLst/>
          </a:prstGeom>
        </p:spPr>
      </p:pic>
      <p:pic>
        <p:nvPicPr>
          <p:cNvPr id="109" name="Picture 108">
            <a:extLst>
              <a:ext uri="{FF2B5EF4-FFF2-40B4-BE49-F238E27FC236}">
                <a16:creationId xmlns:a16="http://schemas.microsoft.com/office/drawing/2014/main" id="{FA352FDD-9AAB-4759-A200-328531FE88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7463661" y="3436276"/>
            <a:ext cx="528478" cy="382342"/>
          </a:xfrm>
          <a:prstGeom prst="rect">
            <a:avLst/>
          </a:prstGeom>
        </p:spPr>
      </p:pic>
      <p:pic>
        <p:nvPicPr>
          <p:cNvPr id="110" name="Picture 109">
            <a:extLst>
              <a:ext uri="{FF2B5EF4-FFF2-40B4-BE49-F238E27FC236}">
                <a16:creationId xmlns:a16="http://schemas.microsoft.com/office/drawing/2014/main" id="{5B6179A5-95E6-4517-B135-810E8F9044B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7463661" y="3917644"/>
            <a:ext cx="528478" cy="382342"/>
          </a:xfrm>
          <a:prstGeom prst="rect">
            <a:avLst/>
          </a:prstGeom>
        </p:spPr>
      </p:pic>
      <p:pic>
        <p:nvPicPr>
          <p:cNvPr id="111" name="Picture 110">
            <a:extLst>
              <a:ext uri="{FF2B5EF4-FFF2-40B4-BE49-F238E27FC236}">
                <a16:creationId xmlns:a16="http://schemas.microsoft.com/office/drawing/2014/main" id="{C56E1A17-896A-4442-B2F0-CD328ECC7B4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7992139" y="1991532"/>
            <a:ext cx="528478" cy="382342"/>
          </a:xfrm>
          <a:prstGeom prst="rect">
            <a:avLst/>
          </a:prstGeom>
        </p:spPr>
      </p:pic>
      <p:pic>
        <p:nvPicPr>
          <p:cNvPr id="112" name="Picture 111">
            <a:extLst>
              <a:ext uri="{FF2B5EF4-FFF2-40B4-BE49-F238E27FC236}">
                <a16:creationId xmlns:a16="http://schemas.microsoft.com/office/drawing/2014/main" id="{87F15003-BB12-42FD-9AAE-6FA54BAC140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7992139" y="2473541"/>
            <a:ext cx="528478" cy="382342"/>
          </a:xfrm>
          <a:prstGeom prst="rect">
            <a:avLst/>
          </a:prstGeom>
        </p:spPr>
      </p:pic>
      <p:pic>
        <p:nvPicPr>
          <p:cNvPr id="113" name="Picture 112">
            <a:extLst>
              <a:ext uri="{FF2B5EF4-FFF2-40B4-BE49-F238E27FC236}">
                <a16:creationId xmlns:a16="http://schemas.microsoft.com/office/drawing/2014/main" id="{49844438-ECB2-443E-A2AD-60326D30AEF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7992139" y="2954267"/>
            <a:ext cx="528478" cy="382342"/>
          </a:xfrm>
          <a:prstGeom prst="rect">
            <a:avLst/>
          </a:prstGeom>
        </p:spPr>
      </p:pic>
      <p:pic>
        <p:nvPicPr>
          <p:cNvPr id="114" name="Picture 113">
            <a:extLst>
              <a:ext uri="{FF2B5EF4-FFF2-40B4-BE49-F238E27FC236}">
                <a16:creationId xmlns:a16="http://schemas.microsoft.com/office/drawing/2014/main" id="{A382C4DF-FBFF-4822-B13F-49BFF3CACD2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7992139" y="3436276"/>
            <a:ext cx="528478" cy="382342"/>
          </a:xfrm>
          <a:prstGeom prst="rect">
            <a:avLst/>
          </a:prstGeom>
        </p:spPr>
      </p:pic>
      <p:pic>
        <p:nvPicPr>
          <p:cNvPr id="115" name="Picture 114">
            <a:extLst>
              <a:ext uri="{FF2B5EF4-FFF2-40B4-BE49-F238E27FC236}">
                <a16:creationId xmlns:a16="http://schemas.microsoft.com/office/drawing/2014/main" id="{88CBD117-2677-459C-A853-708C6CD4BD0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7992139" y="3917644"/>
            <a:ext cx="528478" cy="382342"/>
          </a:xfrm>
          <a:prstGeom prst="rect">
            <a:avLst/>
          </a:prstGeom>
        </p:spPr>
      </p:pic>
      <p:pic>
        <p:nvPicPr>
          <p:cNvPr id="116" name="Picture 115">
            <a:extLst>
              <a:ext uri="{FF2B5EF4-FFF2-40B4-BE49-F238E27FC236}">
                <a16:creationId xmlns:a16="http://schemas.microsoft.com/office/drawing/2014/main" id="{5E76D351-1AF3-4E6C-85CD-30D6BC03256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8520617" y="1991532"/>
            <a:ext cx="528478" cy="382342"/>
          </a:xfrm>
          <a:prstGeom prst="rect">
            <a:avLst/>
          </a:prstGeom>
        </p:spPr>
      </p:pic>
      <p:pic>
        <p:nvPicPr>
          <p:cNvPr id="117" name="Picture 116">
            <a:extLst>
              <a:ext uri="{FF2B5EF4-FFF2-40B4-BE49-F238E27FC236}">
                <a16:creationId xmlns:a16="http://schemas.microsoft.com/office/drawing/2014/main" id="{EC00469A-2CD9-4DE3-BC5A-EC5F79946E5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8520617" y="2473541"/>
            <a:ext cx="528478" cy="382342"/>
          </a:xfrm>
          <a:prstGeom prst="rect">
            <a:avLst/>
          </a:prstGeom>
        </p:spPr>
      </p:pic>
      <p:pic>
        <p:nvPicPr>
          <p:cNvPr id="118" name="Picture 117">
            <a:extLst>
              <a:ext uri="{FF2B5EF4-FFF2-40B4-BE49-F238E27FC236}">
                <a16:creationId xmlns:a16="http://schemas.microsoft.com/office/drawing/2014/main" id="{15AAE823-A4FD-4A06-9A89-1F193AA1883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8520617" y="2954267"/>
            <a:ext cx="528478" cy="382342"/>
          </a:xfrm>
          <a:prstGeom prst="rect">
            <a:avLst/>
          </a:prstGeom>
        </p:spPr>
      </p:pic>
      <p:pic>
        <p:nvPicPr>
          <p:cNvPr id="119" name="Picture 118">
            <a:extLst>
              <a:ext uri="{FF2B5EF4-FFF2-40B4-BE49-F238E27FC236}">
                <a16:creationId xmlns:a16="http://schemas.microsoft.com/office/drawing/2014/main" id="{F3DBC2A9-7AA2-4A26-B977-D2485182613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8520617" y="3436276"/>
            <a:ext cx="528478" cy="382342"/>
          </a:xfrm>
          <a:prstGeom prst="rect">
            <a:avLst/>
          </a:prstGeom>
        </p:spPr>
      </p:pic>
      <p:pic>
        <p:nvPicPr>
          <p:cNvPr id="120" name="Picture 119">
            <a:extLst>
              <a:ext uri="{FF2B5EF4-FFF2-40B4-BE49-F238E27FC236}">
                <a16:creationId xmlns:a16="http://schemas.microsoft.com/office/drawing/2014/main" id="{392C1968-2833-453F-82F7-94AA4E0DE03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8520617" y="3917644"/>
            <a:ext cx="528478" cy="382342"/>
          </a:xfrm>
          <a:prstGeom prst="rect">
            <a:avLst/>
          </a:prstGeom>
        </p:spPr>
      </p:pic>
      <p:pic>
        <p:nvPicPr>
          <p:cNvPr id="121" name="Picture 120">
            <a:extLst>
              <a:ext uri="{FF2B5EF4-FFF2-40B4-BE49-F238E27FC236}">
                <a16:creationId xmlns:a16="http://schemas.microsoft.com/office/drawing/2014/main" id="{AB0563F0-24ED-4FAE-8D4E-6B510A95539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012076" y="1991532"/>
            <a:ext cx="528478" cy="382342"/>
          </a:xfrm>
          <a:prstGeom prst="rect">
            <a:avLst/>
          </a:prstGeom>
        </p:spPr>
      </p:pic>
      <p:pic>
        <p:nvPicPr>
          <p:cNvPr id="122" name="Picture 121">
            <a:extLst>
              <a:ext uri="{FF2B5EF4-FFF2-40B4-BE49-F238E27FC236}">
                <a16:creationId xmlns:a16="http://schemas.microsoft.com/office/drawing/2014/main" id="{4F2A1673-3F3B-4FC6-83AD-E034D922DD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012076" y="2473541"/>
            <a:ext cx="528478" cy="382342"/>
          </a:xfrm>
          <a:prstGeom prst="rect">
            <a:avLst/>
          </a:prstGeom>
        </p:spPr>
      </p:pic>
      <p:pic>
        <p:nvPicPr>
          <p:cNvPr id="123" name="Picture 122">
            <a:extLst>
              <a:ext uri="{FF2B5EF4-FFF2-40B4-BE49-F238E27FC236}">
                <a16:creationId xmlns:a16="http://schemas.microsoft.com/office/drawing/2014/main" id="{4165C501-D32E-44CB-B2FC-7B5EB30A8B5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012076" y="2954267"/>
            <a:ext cx="528478" cy="382342"/>
          </a:xfrm>
          <a:prstGeom prst="rect">
            <a:avLst/>
          </a:prstGeom>
        </p:spPr>
      </p:pic>
      <p:pic>
        <p:nvPicPr>
          <p:cNvPr id="124" name="Picture 123">
            <a:extLst>
              <a:ext uri="{FF2B5EF4-FFF2-40B4-BE49-F238E27FC236}">
                <a16:creationId xmlns:a16="http://schemas.microsoft.com/office/drawing/2014/main" id="{0A41F126-1466-4F55-8EFE-EFEF88325E0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012076" y="3436276"/>
            <a:ext cx="528478" cy="382342"/>
          </a:xfrm>
          <a:prstGeom prst="rect">
            <a:avLst/>
          </a:prstGeom>
        </p:spPr>
      </p:pic>
      <p:pic>
        <p:nvPicPr>
          <p:cNvPr id="125" name="Picture 124">
            <a:extLst>
              <a:ext uri="{FF2B5EF4-FFF2-40B4-BE49-F238E27FC236}">
                <a16:creationId xmlns:a16="http://schemas.microsoft.com/office/drawing/2014/main" id="{062D2454-C598-4BB3-BA86-277D522D22C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012076" y="3917644"/>
            <a:ext cx="528478" cy="382342"/>
          </a:xfrm>
          <a:prstGeom prst="rect">
            <a:avLst/>
          </a:prstGeom>
        </p:spPr>
      </p:pic>
      <p:pic>
        <p:nvPicPr>
          <p:cNvPr id="126" name="Picture 125">
            <a:extLst>
              <a:ext uri="{FF2B5EF4-FFF2-40B4-BE49-F238E27FC236}">
                <a16:creationId xmlns:a16="http://schemas.microsoft.com/office/drawing/2014/main" id="{88F2D08C-5383-489D-9B4E-B578370818D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540554" y="1991532"/>
            <a:ext cx="528478" cy="382342"/>
          </a:xfrm>
          <a:prstGeom prst="rect">
            <a:avLst/>
          </a:prstGeom>
        </p:spPr>
      </p:pic>
      <p:pic>
        <p:nvPicPr>
          <p:cNvPr id="127" name="Picture 126">
            <a:extLst>
              <a:ext uri="{FF2B5EF4-FFF2-40B4-BE49-F238E27FC236}">
                <a16:creationId xmlns:a16="http://schemas.microsoft.com/office/drawing/2014/main" id="{54CAD6C5-EBAD-45B7-BA38-893195110CD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540554" y="2473541"/>
            <a:ext cx="528478" cy="382342"/>
          </a:xfrm>
          <a:prstGeom prst="rect">
            <a:avLst/>
          </a:prstGeom>
        </p:spPr>
      </p:pic>
      <p:pic>
        <p:nvPicPr>
          <p:cNvPr id="128" name="Picture 127">
            <a:extLst>
              <a:ext uri="{FF2B5EF4-FFF2-40B4-BE49-F238E27FC236}">
                <a16:creationId xmlns:a16="http://schemas.microsoft.com/office/drawing/2014/main" id="{5088AB41-023F-48C4-B460-7761219E663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540554" y="2954267"/>
            <a:ext cx="528478" cy="382342"/>
          </a:xfrm>
          <a:prstGeom prst="rect">
            <a:avLst/>
          </a:prstGeom>
        </p:spPr>
      </p:pic>
      <p:pic>
        <p:nvPicPr>
          <p:cNvPr id="129" name="Picture 128">
            <a:extLst>
              <a:ext uri="{FF2B5EF4-FFF2-40B4-BE49-F238E27FC236}">
                <a16:creationId xmlns:a16="http://schemas.microsoft.com/office/drawing/2014/main" id="{C60195A9-2D7E-405E-8BC3-324D9055B4B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540554" y="3436276"/>
            <a:ext cx="528478" cy="382342"/>
          </a:xfrm>
          <a:prstGeom prst="rect">
            <a:avLst/>
          </a:prstGeom>
        </p:spPr>
      </p:pic>
      <p:pic>
        <p:nvPicPr>
          <p:cNvPr id="130" name="Picture 129">
            <a:extLst>
              <a:ext uri="{FF2B5EF4-FFF2-40B4-BE49-F238E27FC236}">
                <a16:creationId xmlns:a16="http://schemas.microsoft.com/office/drawing/2014/main" id="{DB2049F7-B9B2-4EDB-BF58-C8820C55F7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9540554" y="3917644"/>
            <a:ext cx="528478" cy="382342"/>
          </a:xfrm>
          <a:prstGeom prst="rect">
            <a:avLst/>
          </a:prstGeom>
        </p:spPr>
      </p:pic>
      <p:pic>
        <p:nvPicPr>
          <p:cNvPr id="131" name="Picture 130">
            <a:extLst>
              <a:ext uri="{FF2B5EF4-FFF2-40B4-BE49-F238E27FC236}">
                <a16:creationId xmlns:a16="http://schemas.microsoft.com/office/drawing/2014/main" id="{4D1B8538-7B4D-4B13-BE71-138B4FF6D9E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0069032" y="1991532"/>
            <a:ext cx="528478" cy="382342"/>
          </a:xfrm>
          <a:prstGeom prst="rect">
            <a:avLst/>
          </a:prstGeom>
        </p:spPr>
      </p:pic>
      <p:pic>
        <p:nvPicPr>
          <p:cNvPr id="132" name="Picture 131">
            <a:extLst>
              <a:ext uri="{FF2B5EF4-FFF2-40B4-BE49-F238E27FC236}">
                <a16:creationId xmlns:a16="http://schemas.microsoft.com/office/drawing/2014/main" id="{2255FCFB-A13D-4FFB-AA5B-27D10FE20CC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0069032" y="2473541"/>
            <a:ext cx="528478" cy="382342"/>
          </a:xfrm>
          <a:prstGeom prst="rect">
            <a:avLst/>
          </a:prstGeom>
        </p:spPr>
      </p:pic>
      <p:pic>
        <p:nvPicPr>
          <p:cNvPr id="133" name="Picture 132">
            <a:extLst>
              <a:ext uri="{FF2B5EF4-FFF2-40B4-BE49-F238E27FC236}">
                <a16:creationId xmlns:a16="http://schemas.microsoft.com/office/drawing/2014/main" id="{5310CC31-A8B1-4DE1-8480-634A29F51BB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0069032" y="2954267"/>
            <a:ext cx="528478" cy="382342"/>
          </a:xfrm>
          <a:prstGeom prst="rect">
            <a:avLst/>
          </a:prstGeom>
        </p:spPr>
      </p:pic>
      <p:pic>
        <p:nvPicPr>
          <p:cNvPr id="134" name="Picture 133">
            <a:extLst>
              <a:ext uri="{FF2B5EF4-FFF2-40B4-BE49-F238E27FC236}">
                <a16:creationId xmlns:a16="http://schemas.microsoft.com/office/drawing/2014/main" id="{66065DC6-9469-4F19-89F0-FE15884B39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0069032" y="3436276"/>
            <a:ext cx="528478" cy="382342"/>
          </a:xfrm>
          <a:prstGeom prst="rect">
            <a:avLst/>
          </a:prstGeom>
        </p:spPr>
      </p:pic>
      <p:pic>
        <p:nvPicPr>
          <p:cNvPr id="135" name="Picture 134">
            <a:extLst>
              <a:ext uri="{FF2B5EF4-FFF2-40B4-BE49-F238E27FC236}">
                <a16:creationId xmlns:a16="http://schemas.microsoft.com/office/drawing/2014/main" id="{4D9D30A6-1176-4923-AF35-F3177238329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0069032" y="3917644"/>
            <a:ext cx="528478" cy="382342"/>
          </a:xfrm>
          <a:prstGeom prst="rect">
            <a:avLst/>
          </a:prstGeom>
        </p:spPr>
      </p:pic>
      <p:pic>
        <p:nvPicPr>
          <p:cNvPr id="136" name="Picture 135">
            <a:extLst>
              <a:ext uri="{FF2B5EF4-FFF2-40B4-BE49-F238E27FC236}">
                <a16:creationId xmlns:a16="http://schemas.microsoft.com/office/drawing/2014/main" id="{5BBDC968-FA8F-4ADA-A2BC-675E3CF72FA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0597510" y="1991532"/>
            <a:ext cx="528478" cy="382342"/>
          </a:xfrm>
          <a:prstGeom prst="rect">
            <a:avLst/>
          </a:prstGeom>
        </p:spPr>
      </p:pic>
      <p:pic>
        <p:nvPicPr>
          <p:cNvPr id="137" name="Picture 136">
            <a:extLst>
              <a:ext uri="{FF2B5EF4-FFF2-40B4-BE49-F238E27FC236}">
                <a16:creationId xmlns:a16="http://schemas.microsoft.com/office/drawing/2014/main" id="{54C6D366-0109-4091-8C86-E0316DBFD72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0597510" y="2473541"/>
            <a:ext cx="528478" cy="382342"/>
          </a:xfrm>
          <a:prstGeom prst="rect">
            <a:avLst/>
          </a:prstGeom>
        </p:spPr>
      </p:pic>
      <p:pic>
        <p:nvPicPr>
          <p:cNvPr id="138" name="Picture 137">
            <a:extLst>
              <a:ext uri="{FF2B5EF4-FFF2-40B4-BE49-F238E27FC236}">
                <a16:creationId xmlns:a16="http://schemas.microsoft.com/office/drawing/2014/main" id="{2ABC7F4F-1A57-4EF0-A8EE-CB26440BB03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0597510" y="2954267"/>
            <a:ext cx="528478" cy="382342"/>
          </a:xfrm>
          <a:prstGeom prst="rect">
            <a:avLst/>
          </a:prstGeom>
        </p:spPr>
      </p:pic>
      <p:pic>
        <p:nvPicPr>
          <p:cNvPr id="139" name="Picture 138">
            <a:extLst>
              <a:ext uri="{FF2B5EF4-FFF2-40B4-BE49-F238E27FC236}">
                <a16:creationId xmlns:a16="http://schemas.microsoft.com/office/drawing/2014/main" id="{A63B18F4-C1EA-4B16-82E6-D030DF82F35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0597510" y="3436276"/>
            <a:ext cx="528478" cy="382342"/>
          </a:xfrm>
          <a:prstGeom prst="rect">
            <a:avLst/>
          </a:prstGeom>
        </p:spPr>
      </p:pic>
      <p:pic>
        <p:nvPicPr>
          <p:cNvPr id="140" name="Picture 139">
            <a:extLst>
              <a:ext uri="{FF2B5EF4-FFF2-40B4-BE49-F238E27FC236}">
                <a16:creationId xmlns:a16="http://schemas.microsoft.com/office/drawing/2014/main" id="{46637808-275E-41CD-8FC1-80E98D3899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9" b="99263" l="694" r="97866"/>
                    </a14:imgEffect>
                  </a14:imgLayer>
                </a14:imgProps>
              </a:ext>
              <a:ext uri="{28A0092B-C50C-407E-A947-70E740481C1C}">
                <a14:useLocalDpi xmlns:a14="http://schemas.microsoft.com/office/drawing/2010/main" val="0"/>
              </a:ext>
            </a:extLst>
          </a:blip>
          <a:srcRect/>
          <a:stretch/>
        </p:blipFill>
        <p:spPr>
          <a:xfrm>
            <a:off x="10597510" y="3917644"/>
            <a:ext cx="528478" cy="382342"/>
          </a:xfrm>
          <a:prstGeom prst="rect">
            <a:avLst/>
          </a:prstGeom>
        </p:spPr>
      </p:pic>
      <p:sp>
        <p:nvSpPr>
          <p:cNvPr id="141" name="TextBox 140">
            <a:extLst>
              <a:ext uri="{FF2B5EF4-FFF2-40B4-BE49-F238E27FC236}">
                <a16:creationId xmlns:a16="http://schemas.microsoft.com/office/drawing/2014/main" id="{B9AF70AD-7FB3-444F-AD31-2793D42A6F84}"/>
              </a:ext>
            </a:extLst>
          </p:cNvPr>
          <p:cNvSpPr txBox="1"/>
          <p:nvPr/>
        </p:nvSpPr>
        <p:spPr>
          <a:xfrm>
            <a:off x="666161" y="569960"/>
            <a:ext cx="10859678" cy="584775"/>
          </a:xfrm>
          <a:prstGeom prst="rect">
            <a:avLst/>
          </a:prstGeom>
          <a:noFill/>
        </p:spPr>
        <p:txBody>
          <a:bodyPr wrap="square" rtlCol="0">
            <a:spAutoFit/>
          </a:bodyPr>
          <a:lstStyle/>
          <a:p>
            <a:pPr algn="ctr"/>
            <a:r>
              <a:rPr lang="en-GB" sz="3200" dirty="0">
                <a:latin typeface="Arial Rounded MT Bold" panose="020F0704030504030204" pitchFamily="34" charset="0"/>
              </a:rPr>
              <a:t>bumblebees can </a:t>
            </a:r>
            <a:r>
              <a:rPr lang="en-GB" sz="3200" dirty="0">
                <a:solidFill>
                  <a:srgbClr val="E95E28"/>
                </a:solidFill>
                <a:latin typeface="Arial Rounded MT Bold" panose="020F0704030504030204" pitchFamily="34" charset="0"/>
              </a:rPr>
              <a:t>only</a:t>
            </a:r>
            <a:r>
              <a:rPr lang="en-GB" sz="3200" dirty="0">
                <a:latin typeface="Arial Rounded MT Bold" panose="020F0704030504030204" pitchFamily="34" charset="0"/>
              </a:rPr>
              <a:t> get their food from </a:t>
            </a:r>
            <a:r>
              <a:rPr lang="en-GB" sz="3200" dirty="0">
                <a:solidFill>
                  <a:srgbClr val="01739A"/>
                </a:solidFill>
                <a:latin typeface="Arial Rounded MT Bold" panose="020F0704030504030204" pitchFamily="34" charset="0"/>
              </a:rPr>
              <a:t>flowers</a:t>
            </a:r>
          </a:p>
        </p:txBody>
      </p:sp>
      <p:sp>
        <p:nvSpPr>
          <p:cNvPr id="142" name="TextBox 141">
            <a:extLst>
              <a:ext uri="{FF2B5EF4-FFF2-40B4-BE49-F238E27FC236}">
                <a16:creationId xmlns:a16="http://schemas.microsoft.com/office/drawing/2014/main" id="{C3211BC4-F6D6-4614-899B-98CDE2FF913C}"/>
              </a:ext>
            </a:extLst>
          </p:cNvPr>
          <p:cNvSpPr txBox="1"/>
          <p:nvPr/>
        </p:nvSpPr>
        <p:spPr>
          <a:xfrm>
            <a:off x="2930104" y="1840168"/>
            <a:ext cx="3740840" cy="584775"/>
          </a:xfrm>
          <a:prstGeom prst="rect">
            <a:avLst/>
          </a:prstGeom>
          <a:noFill/>
        </p:spPr>
        <p:txBody>
          <a:bodyPr wrap="square" rtlCol="0">
            <a:spAutoFit/>
          </a:bodyPr>
          <a:lstStyle/>
          <a:p>
            <a:r>
              <a:rPr lang="en-GB" sz="3200" dirty="0">
                <a:latin typeface="Arial Rounded MT Bold" panose="020F0704030504030204" pitchFamily="34" charset="0"/>
              </a:rPr>
              <a:t>In the last century</a:t>
            </a:r>
          </a:p>
        </p:txBody>
      </p:sp>
      <p:sp>
        <p:nvSpPr>
          <p:cNvPr id="143" name="TextBox 142">
            <a:extLst>
              <a:ext uri="{FF2B5EF4-FFF2-40B4-BE49-F238E27FC236}">
                <a16:creationId xmlns:a16="http://schemas.microsoft.com/office/drawing/2014/main" id="{7146AC17-3EC6-4F68-84FD-66E5518AAB16}"/>
              </a:ext>
            </a:extLst>
          </p:cNvPr>
          <p:cNvSpPr txBox="1"/>
          <p:nvPr/>
        </p:nvSpPr>
        <p:spPr>
          <a:xfrm>
            <a:off x="6096000" y="3325534"/>
            <a:ext cx="5029987" cy="1077218"/>
          </a:xfrm>
          <a:prstGeom prst="rect">
            <a:avLst/>
          </a:prstGeom>
          <a:noFill/>
        </p:spPr>
        <p:txBody>
          <a:bodyPr wrap="square" rtlCol="0">
            <a:spAutoFit/>
          </a:bodyPr>
          <a:lstStyle/>
          <a:p>
            <a:r>
              <a:rPr lang="en-GB" sz="3200" dirty="0">
                <a:latin typeface="Arial Rounded MT Bold" panose="020F0704030504030204" pitchFamily="34" charset="0"/>
              </a:rPr>
              <a:t>of the UKs wildflower meadows have been lost</a:t>
            </a:r>
          </a:p>
        </p:txBody>
      </p:sp>
      <p:sp>
        <p:nvSpPr>
          <p:cNvPr id="144" name="TextBox 143">
            <a:extLst>
              <a:ext uri="{FF2B5EF4-FFF2-40B4-BE49-F238E27FC236}">
                <a16:creationId xmlns:a16="http://schemas.microsoft.com/office/drawing/2014/main" id="{AC6B6F4E-800B-4E7A-BC90-FD8468FD0744}"/>
              </a:ext>
            </a:extLst>
          </p:cNvPr>
          <p:cNvSpPr txBox="1"/>
          <p:nvPr/>
        </p:nvSpPr>
        <p:spPr>
          <a:xfrm>
            <a:off x="5408942" y="2182767"/>
            <a:ext cx="2642390" cy="1446550"/>
          </a:xfrm>
          <a:prstGeom prst="rect">
            <a:avLst/>
          </a:prstGeom>
          <a:noFill/>
        </p:spPr>
        <p:txBody>
          <a:bodyPr wrap="square" rtlCol="0">
            <a:spAutoFit/>
          </a:bodyPr>
          <a:lstStyle/>
          <a:p>
            <a:r>
              <a:rPr lang="en-GB" sz="8800" dirty="0">
                <a:solidFill>
                  <a:srgbClr val="E95E28"/>
                </a:solidFill>
                <a:latin typeface="Arial Rounded MT Bold" panose="020F0704030504030204" pitchFamily="34" charset="0"/>
              </a:rPr>
              <a:t>97%</a:t>
            </a:r>
          </a:p>
        </p:txBody>
      </p:sp>
      <p:grpSp>
        <p:nvGrpSpPr>
          <p:cNvPr id="145" name="Group 144">
            <a:extLst>
              <a:ext uri="{FF2B5EF4-FFF2-40B4-BE49-F238E27FC236}">
                <a16:creationId xmlns:a16="http://schemas.microsoft.com/office/drawing/2014/main" id="{D6D30A68-A6D1-4CA2-8E7C-8E368B8ADD69}"/>
              </a:ext>
            </a:extLst>
          </p:cNvPr>
          <p:cNvGrpSpPr/>
          <p:nvPr/>
        </p:nvGrpSpPr>
        <p:grpSpPr>
          <a:xfrm>
            <a:off x="5663690" y="5860257"/>
            <a:ext cx="864619" cy="898132"/>
            <a:chOff x="4262374" y="3276971"/>
            <a:chExt cx="2580990" cy="2681029"/>
          </a:xfrm>
        </p:grpSpPr>
        <p:pic>
          <p:nvPicPr>
            <p:cNvPr id="146" name="Picture 145">
              <a:extLst>
                <a:ext uri="{FF2B5EF4-FFF2-40B4-BE49-F238E27FC236}">
                  <a16:creationId xmlns:a16="http://schemas.microsoft.com/office/drawing/2014/main" id="{EE008FDB-0D9A-4B9F-BBF3-FE0E703DF9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62374" y="3276971"/>
              <a:ext cx="2580990" cy="2681029"/>
            </a:xfrm>
            <a:prstGeom prst="rect">
              <a:avLst/>
            </a:prstGeom>
          </p:spPr>
        </p:pic>
        <p:sp>
          <p:nvSpPr>
            <p:cNvPr id="147" name="Arrow: Right 146">
              <a:extLst>
                <a:ext uri="{FF2B5EF4-FFF2-40B4-BE49-F238E27FC236}">
                  <a16:creationId xmlns:a16="http://schemas.microsoft.com/office/drawing/2014/main" id="{24585687-CF88-4BEB-836C-F527037283A6}"/>
                </a:ext>
              </a:extLst>
            </p:cNvPr>
            <p:cNvSpPr/>
            <p:nvPr/>
          </p:nvSpPr>
          <p:spPr>
            <a:xfrm>
              <a:off x="5796617" y="5026558"/>
              <a:ext cx="892941" cy="564574"/>
            </a:xfrm>
            <a:prstGeom prst="rightArrow">
              <a:avLst/>
            </a:prstGeom>
            <a:solidFill>
              <a:srgbClr val="01739A"/>
            </a:solidFill>
            <a:ln>
              <a:solidFill>
                <a:srgbClr val="017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1268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xit" presetSubtype="0" fill="hold" grpId="0" nodeType="afterEffect">
                                  <p:stCondLst>
                                    <p:cond delay="300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par>
                          <p:cTn id="12" fill="hold">
                            <p:stCondLst>
                              <p:cond delay="6000"/>
                            </p:stCondLst>
                            <p:childTnLst>
                              <p:par>
                                <p:cTn id="13" presetID="10" presetClass="exit" presetSubtype="0" fill="hold" grpId="1"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6500"/>
                            </p:stCondLst>
                            <p:childTnLst>
                              <p:par>
                                <p:cTn id="17" presetID="10" presetClass="entr" presetSubtype="0" fill="hold" grpId="0" nodeType="afterEffect">
                                  <p:stCondLst>
                                    <p:cond delay="500"/>
                                  </p:stCondLst>
                                  <p:childTnLst>
                                    <p:set>
                                      <p:cBhvr>
                                        <p:cTn id="18" dur="1" fill="hold">
                                          <p:stCondLst>
                                            <p:cond delay="0"/>
                                          </p:stCondLst>
                                        </p:cTn>
                                        <p:tgtEl>
                                          <p:spTgt spid="141"/>
                                        </p:tgtEl>
                                        <p:attrNameLst>
                                          <p:attrName>style.visibility</p:attrName>
                                        </p:attrNameLst>
                                      </p:cBhvr>
                                      <p:to>
                                        <p:strVal val="visible"/>
                                      </p:to>
                                    </p:set>
                                    <p:animEffect transition="in" filter="fade">
                                      <p:cBhvr>
                                        <p:cTn id="19" dur="500"/>
                                        <p:tgtEl>
                                          <p:spTgt spid="141"/>
                                        </p:tgtEl>
                                      </p:cBhvr>
                                    </p:animEffect>
                                  </p:childTnLst>
                                </p:cTn>
                              </p:par>
                              <p:par>
                                <p:cTn id="20" presetID="10" presetClass="exit" presetSubtype="0" fill="hold" nodeType="withEffect">
                                  <p:stCondLst>
                                    <p:cond delay="2000"/>
                                  </p:stCondLst>
                                  <p:childTnLst>
                                    <p:animEffect transition="out" filter="fade">
                                      <p:cBhvr>
                                        <p:cTn id="21" dur="100"/>
                                        <p:tgtEl>
                                          <p:spTgt spid="11"/>
                                        </p:tgtEl>
                                      </p:cBhvr>
                                    </p:animEffect>
                                    <p:set>
                                      <p:cBhvr>
                                        <p:cTn id="22" dur="1" fill="hold">
                                          <p:stCondLst>
                                            <p:cond delay="99"/>
                                          </p:stCondLst>
                                        </p:cTn>
                                        <p:tgtEl>
                                          <p:spTgt spid="11"/>
                                        </p:tgtEl>
                                        <p:attrNameLst>
                                          <p:attrName>style.visibility</p:attrName>
                                        </p:attrNameLst>
                                      </p:cBhvr>
                                      <p:to>
                                        <p:strVal val="hidden"/>
                                      </p:to>
                                    </p:set>
                                  </p:childTnLst>
                                </p:cTn>
                              </p:par>
                            </p:childTnLst>
                          </p:cTn>
                        </p:par>
                        <p:par>
                          <p:cTn id="23" fill="hold">
                            <p:stCondLst>
                              <p:cond delay="8600"/>
                            </p:stCondLst>
                            <p:childTnLst>
                              <p:par>
                                <p:cTn id="24" presetID="10" presetClass="exit" presetSubtype="0" fill="hold" nodeType="afterEffect">
                                  <p:stCondLst>
                                    <p:cond delay="0"/>
                                  </p:stCondLst>
                                  <p:childTnLst>
                                    <p:animEffect transition="out" filter="fade">
                                      <p:cBhvr>
                                        <p:cTn id="25" dur="100"/>
                                        <p:tgtEl>
                                          <p:spTgt spid="41"/>
                                        </p:tgtEl>
                                      </p:cBhvr>
                                    </p:animEffect>
                                    <p:set>
                                      <p:cBhvr>
                                        <p:cTn id="26" dur="1" fill="hold">
                                          <p:stCondLst>
                                            <p:cond delay="99"/>
                                          </p:stCondLst>
                                        </p:cTn>
                                        <p:tgtEl>
                                          <p:spTgt spid="41"/>
                                        </p:tgtEl>
                                        <p:attrNameLst>
                                          <p:attrName>style.visibility</p:attrName>
                                        </p:attrNameLst>
                                      </p:cBhvr>
                                      <p:to>
                                        <p:strVal val="hidden"/>
                                      </p:to>
                                    </p:set>
                                  </p:childTnLst>
                                </p:cTn>
                              </p:par>
                            </p:childTnLst>
                          </p:cTn>
                        </p:par>
                        <p:par>
                          <p:cTn id="27" fill="hold">
                            <p:stCondLst>
                              <p:cond delay="8700"/>
                            </p:stCondLst>
                            <p:childTnLst>
                              <p:par>
                                <p:cTn id="28" presetID="10" presetClass="exit" presetSubtype="0" fill="hold" nodeType="afterEffect">
                                  <p:stCondLst>
                                    <p:cond delay="0"/>
                                  </p:stCondLst>
                                  <p:childTnLst>
                                    <p:animEffect transition="out" filter="fade">
                                      <p:cBhvr>
                                        <p:cTn id="29" dur="100"/>
                                        <p:tgtEl>
                                          <p:spTgt spid="42"/>
                                        </p:tgtEl>
                                      </p:cBhvr>
                                    </p:animEffect>
                                    <p:set>
                                      <p:cBhvr>
                                        <p:cTn id="30" dur="1" fill="hold">
                                          <p:stCondLst>
                                            <p:cond delay="99"/>
                                          </p:stCondLst>
                                        </p:cTn>
                                        <p:tgtEl>
                                          <p:spTgt spid="42"/>
                                        </p:tgtEl>
                                        <p:attrNameLst>
                                          <p:attrName>style.visibility</p:attrName>
                                        </p:attrNameLst>
                                      </p:cBhvr>
                                      <p:to>
                                        <p:strVal val="hidden"/>
                                      </p:to>
                                    </p:set>
                                  </p:childTnLst>
                                </p:cTn>
                              </p:par>
                            </p:childTnLst>
                          </p:cTn>
                        </p:par>
                        <p:par>
                          <p:cTn id="31" fill="hold">
                            <p:stCondLst>
                              <p:cond delay="8800"/>
                            </p:stCondLst>
                            <p:childTnLst>
                              <p:par>
                                <p:cTn id="32" presetID="10" presetClass="exit" presetSubtype="0" fill="hold" nodeType="afterEffect">
                                  <p:stCondLst>
                                    <p:cond delay="0"/>
                                  </p:stCondLst>
                                  <p:childTnLst>
                                    <p:animEffect transition="out" filter="fade">
                                      <p:cBhvr>
                                        <p:cTn id="33" dur="100"/>
                                        <p:tgtEl>
                                          <p:spTgt spid="43"/>
                                        </p:tgtEl>
                                      </p:cBhvr>
                                    </p:animEffect>
                                    <p:set>
                                      <p:cBhvr>
                                        <p:cTn id="34" dur="1" fill="hold">
                                          <p:stCondLst>
                                            <p:cond delay="99"/>
                                          </p:stCondLst>
                                        </p:cTn>
                                        <p:tgtEl>
                                          <p:spTgt spid="43"/>
                                        </p:tgtEl>
                                        <p:attrNameLst>
                                          <p:attrName>style.visibility</p:attrName>
                                        </p:attrNameLst>
                                      </p:cBhvr>
                                      <p:to>
                                        <p:strVal val="hidden"/>
                                      </p:to>
                                    </p:set>
                                  </p:childTnLst>
                                </p:cTn>
                              </p:par>
                            </p:childTnLst>
                          </p:cTn>
                        </p:par>
                        <p:par>
                          <p:cTn id="35" fill="hold">
                            <p:stCondLst>
                              <p:cond delay="8900"/>
                            </p:stCondLst>
                            <p:childTnLst>
                              <p:par>
                                <p:cTn id="36" presetID="10" presetClass="exit" presetSubtype="0" fill="hold" nodeType="afterEffect">
                                  <p:stCondLst>
                                    <p:cond delay="0"/>
                                  </p:stCondLst>
                                  <p:childTnLst>
                                    <p:animEffect transition="out" filter="fade">
                                      <p:cBhvr>
                                        <p:cTn id="37" dur="100"/>
                                        <p:tgtEl>
                                          <p:spTgt spid="44"/>
                                        </p:tgtEl>
                                      </p:cBhvr>
                                    </p:animEffect>
                                    <p:set>
                                      <p:cBhvr>
                                        <p:cTn id="38" dur="1" fill="hold">
                                          <p:stCondLst>
                                            <p:cond delay="99"/>
                                          </p:stCondLst>
                                        </p:cTn>
                                        <p:tgtEl>
                                          <p:spTgt spid="44"/>
                                        </p:tgtEl>
                                        <p:attrNameLst>
                                          <p:attrName>style.visibility</p:attrName>
                                        </p:attrNameLst>
                                      </p:cBhvr>
                                      <p:to>
                                        <p:strVal val="hidden"/>
                                      </p:to>
                                    </p:set>
                                  </p:childTnLst>
                                </p:cTn>
                              </p:par>
                            </p:childTnLst>
                          </p:cTn>
                        </p:par>
                        <p:par>
                          <p:cTn id="39" fill="hold">
                            <p:stCondLst>
                              <p:cond delay="9000"/>
                            </p:stCondLst>
                            <p:childTnLst>
                              <p:par>
                                <p:cTn id="40" presetID="10" presetClass="exit" presetSubtype="0" fill="hold" nodeType="afterEffect">
                                  <p:stCondLst>
                                    <p:cond delay="0"/>
                                  </p:stCondLst>
                                  <p:childTnLst>
                                    <p:animEffect transition="out" filter="fade">
                                      <p:cBhvr>
                                        <p:cTn id="41" dur="100"/>
                                        <p:tgtEl>
                                          <p:spTgt spid="46"/>
                                        </p:tgtEl>
                                      </p:cBhvr>
                                    </p:animEffect>
                                    <p:set>
                                      <p:cBhvr>
                                        <p:cTn id="42" dur="1" fill="hold">
                                          <p:stCondLst>
                                            <p:cond delay="99"/>
                                          </p:stCondLst>
                                        </p:cTn>
                                        <p:tgtEl>
                                          <p:spTgt spid="46"/>
                                        </p:tgtEl>
                                        <p:attrNameLst>
                                          <p:attrName>style.visibility</p:attrName>
                                        </p:attrNameLst>
                                      </p:cBhvr>
                                      <p:to>
                                        <p:strVal val="hidden"/>
                                      </p:to>
                                    </p:set>
                                  </p:childTnLst>
                                </p:cTn>
                              </p:par>
                            </p:childTnLst>
                          </p:cTn>
                        </p:par>
                        <p:par>
                          <p:cTn id="43" fill="hold">
                            <p:stCondLst>
                              <p:cond delay="9100"/>
                            </p:stCondLst>
                            <p:childTnLst>
                              <p:par>
                                <p:cTn id="44" presetID="10" presetClass="exit" presetSubtype="0" fill="hold" nodeType="afterEffect">
                                  <p:stCondLst>
                                    <p:cond delay="0"/>
                                  </p:stCondLst>
                                  <p:childTnLst>
                                    <p:animEffect transition="out" filter="fade">
                                      <p:cBhvr>
                                        <p:cTn id="45" dur="100"/>
                                        <p:tgtEl>
                                          <p:spTgt spid="47"/>
                                        </p:tgtEl>
                                      </p:cBhvr>
                                    </p:animEffect>
                                    <p:set>
                                      <p:cBhvr>
                                        <p:cTn id="46" dur="1" fill="hold">
                                          <p:stCondLst>
                                            <p:cond delay="99"/>
                                          </p:stCondLst>
                                        </p:cTn>
                                        <p:tgtEl>
                                          <p:spTgt spid="47"/>
                                        </p:tgtEl>
                                        <p:attrNameLst>
                                          <p:attrName>style.visibility</p:attrName>
                                        </p:attrNameLst>
                                      </p:cBhvr>
                                      <p:to>
                                        <p:strVal val="hidden"/>
                                      </p:to>
                                    </p:set>
                                  </p:childTnLst>
                                </p:cTn>
                              </p:par>
                            </p:childTnLst>
                          </p:cTn>
                        </p:par>
                        <p:par>
                          <p:cTn id="47" fill="hold">
                            <p:stCondLst>
                              <p:cond delay="9200"/>
                            </p:stCondLst>
                            <p:childTnLst>
                              <p:par>
                                <p:cTn id="48" presetID="10" presetClass="exit" presetSubtype="0" fill="hold" nodeType="afterEffect">
                                  <p:stCondLst>
                                    <p:cond delay="0"/>
                                  </p:stCondLst>
                                  <p:childTnLst>
                                    <p:animEffect transition="out" filter="fade">
                                      <p:cBhvr>
                                        <p:cTn id="49" dur="100"/>
                                        <p:tgtEl>
                                          <p:spTgt spid="48"/>
                                        </p:tgtEl>
                                      </p:cBhvr>
                                    </p:animEffect>
                                    <p:set>
                                      <p:cBhvr>
                                        <p:cTn id="50" dur="1" fill="hold">
                                          <p:stCondLst>
                                            <p:cond delay="99"/>
                                          </p:stCondLst>
                                        </p:cTn>
                                        <p:tgtEl>
                                          <p:spTgt spid="48"/>
                                        </p:tgtEl>
                                        <p:attrNameLst>
                                          <p:attrName>style.visibility</p:attrName>
                                        </p:attrNameLst>
                                      </p:cBhvr>
                                      <p:to>
                                        <p:strVal val="hidden"/>
                                      </p:to>
                                    </p:set>
                                  </p:childTnLst>
                                </p:cTn>
                              </p:par>
                            </p:childTnLst>
                          </p:cTn>
                        </p:par>
                        <p:par>
                          <p:cTn id="51" fill="hold">
                            <p:stCondLst>
                              <p:cond delay="9300"/>
                            </p:stCondLst>
                            <p:childTnLst>
                              <p:par>
                                <p:cTn id="52" presetID="10" presetClass="exit" presetSubtype="0" fill="hold" nodeType="afterEffect">
                                  <p:stCondLst>
                                    <p:cond delay="0"/>
                                  </p:stCondLst>
                                  <p:childTnLst>
                                    <p:animEffect transition="out" filter="fade">
                                      <p:cBhvr>
                                        <p:cTn id="53" dur="100"/>
                                        <p:tgtEl>
                                          <p:spTgt spid="49"/>
                                        </p:tgtEl>
                                      </p:cBhvr>
                                    </p:animEffect>
                                    <p:set>
                                      <p:cBhvr>
                                        <p:cTn id="54" dur="1" fill="hold">
                                          <p:stCondLst>
                                            <p:cond delay="99"/>
                                          </p:stCondLst>
                                        </p:cTn>
                                        <p:tgtEl>
                                          <p:spTgt spid="49"/>
                                        </p:tgtEl>
                                        <p:attrNameLst>
                                          <p:attrName>style.visibility</p:attrName>
                                        </p:attrNameLst>
                                      </p:cBhvr>
                                      <p:to>
                                        <p:strVal val="hidden"/>
                                      </p:to>
                                    </p:set>
                                  </p:childTnLst>
                                </p:cTn>
                              </p:par>
                            </p:childTnLst>
                          </p:cTn>
                        </p:par>
                        <p:par>
                          <p:cTn id="55" fill="hold">
                            <p:stCondLst>
                              <p:cond delay="9400"/>
                            </p:stCondLst>
                            <p:childTnLst>
                              <p:par>
                                <p:cTn id="56" presetID="10" presetClass="exit" presetSubtype="0" fill="hold" nodeType="afterEffect">
                                  <p:stCondLst>
                                    <p:cond delay="0"/>
                                  </p:stCondLst>
                                  <p:childTnLst>
                                    <p:animEffect transition="out" filter="fade">
                                      <p:cBhvr>
                                        <p:cTn id="57" dur="100"/>
                                        <p:tgtEl>
                                          <p:spTgt spid="50"/>
                                        </p:tgtEl>
                                      </p:cBhvr>
                                    </p:animEffect>
                                    <p:set>
                                      <p:cBhvr>
                                        <p:cTn id="58" dur="1" fill="hold">
                                          <p:stCondLst>
                                            <p:cond delay="99"/>
                                          </p:stCondLst>
                                        </p:cTn>
                                        <p:tgtEl>
                                          <p:spTgt spid="50"/>
                                        </p:tgtEl>
                                        <p:attrNameLst>
                                          <p:attrName>style.visibility</p:attrName>
                                        </p:attrNameLst>
                                      </p:cBhvr>
                                      <p:to>
                                        <p:strVal val="hidden"/>
                                      </p:to>
                                    </p:set>
                                  </p:childTnLst>
                                </p:cTn>
                              </p:par>
                            </p:childTnLst>
                          </p:cTn>
                        </p:par>
                        <p:par>
                          <p:cTn id="59" fill="hold">
                            <p:stCondLst>
                              <p:cond delay="9500"/>
                            </p:stCondLst>
                            <p:childTnLst>
                              <p:par>
                                <p:cTn id="60" presetID="10" presetClass="exit" presetSubtype="0" fill="hold" nodeType="afterEffect">
                                  <p:stCondLst>
                                    <p:cond delay="0"/>
                                  </p:stCondLst>
                                  <p:childTnLst>
                                    <p:animEffect transition="out" filter="fade">
                                      <p:cBhvr>
                                        <p:cTn id="61" dur="100"/>
                                        <p:tgtEl>
                                          <p:spTgt spid="51"/>
                                        </p:tgtEl>
                                      </p:cBhvr>
                                    </p:animEffect>
                                    <p:set>
                                      <p:cBhvr>
                                        <p:cTn id="62" dur="1" fill="hold">
                                          <p:stCondLst>
                                            <p:cond delay="99"/>
                                          </p:stCondLst>
                                        </p:cTn>
                                        <p:tgtEl>
                                          <p:spTgt spid="51"/>
                                        </p:tgtEl>
                                        <p:attrNameLst>
                                          <p:attrName>style.visibility</p:attrName>
                                        </p:attrNameLst>
                                      </p:cBhvr>
                                      <p:to>
                                        <p:strVal val="hidden"/>
                                      </p:to>
                                    </p:set>
                                  </p:childTnLst>
                                </p:cTn>
                              </p:par>
                            </p:childTnLst>
                          </p:cTn>
                        </p:par>
                        <p:par>
                          <p:cTn id="63" fill="hold">
                            <p:stCondLst>
                              <p:cond delay="9600"/>
                            </p:stCondLst>
                            <p:childTnLst>
                              <p:par>
                                <p:cTn id="64" presetID="10" presetClass="exit" presetSubtype="0" fill="hold" nodeType="afterEffect">
                                  <p:stCondLst>
                                    <p:cond delay="0"/>
                                  </p:stCondLst>
                                  <p:childTnLst>
                                    <p:animEffect transition="out" filter="fade">
                                      <p:cBhvr>
                                        <p:cTn id="65" dur="100"/>
                                        <p:tgtEl>
                                          <p:spTgt spid="52"/>
                                        </p:tgtEl>
                                      </p:cBhvr>
                                    </p:animEffect>
                                    <p:set>
                                      <p:cBhvr>
                                        <p:cTn id="66" dur="1" fill="hold">
                                          <p:stCondLst>
                                            <p:cond delay="99"/>
                                          </p:stCondLst>
                                        </p:cTn>
                                        <p:tgtEl>
                                          <p:spTgt spid="52"/>
                                        </p:tgtEl>
                                        <p:attrNameLst>
                                          <p:attrName>style.visibility</p:attrName>
                                        </p:attrNameLst>
                                      </p:cBhvr>
                                      <p:to>
                                        <p:strVal val="hidden"/>
                                      </p:to>
                                    </p:set>
                                  </p:childTnLst>
                                </p:cTn>
                              </p:par>
                            </p:childTnLst>
                          </p:cTn>
                        </p:par>
                        <p:par>
                          <p:cTn id="67" fill="hold">
                            <p:stCondLst>
                              <p:cond delay="9700"/>
                            </p:stCondLst>
                            <p:childTnLst>
                              <p:par>
                                <p:cTn id="68" presetID="10" presetClass="exit" presetSubtype="0" fill="hold" nodeType="afterEffect">
                                  <p:stCondLst>
                                    <p:cond delay="0"/>
                                  </p:stCondLst>
                                  <p:childTnLst>
                                    <p:animEffect transition="out" filter="fade">
                                      <p:cBhvr>
                                        <p:cTn id="69" dur="100"/>
                                        <p:tgtEl>
                                          <p:spTgt spid="53"/>
                                        </p:tgtEl>
                                      </p:cBhvr>
                                    </p:animEffect>
                                    <p:set>
                                      <p:cBhvr>
                                        <p:cTn id="70" dur="1" fill="hold">
                                          <p:stCondLst>
                                            <p:cond delay="99"/>
                                          </p:stCondLst>
                                        </p:cTn>
                                        <p:tgtEl>
                                          <p:spTgt spid="53"/>
                                        </p:tgtEl>
                                        <p:attrNameLst>
                                          <p:attrName>style.visibility</p:attrName>
                                        </p:attrNameLst>
                                      </p:cBhvr>
                                      <p:to>
                                        <p:strVal val="hidden"/>
                                      </p:to>
                                    </p:set>
                                  </p:childTnLst>
                                </p:cTn>
                              </p:par>
                            </p:childTnLst>
                          </p:cTn>
                        </p:par>
                        <p:par>
                          <p:cTn id="71" fill="hold">
                            <p:stCondLst>
                              <p:cond delay="9800"/>
                            </p:stCondLst>
                            <p:childTnLst>
                              <p:par>
                                <p:cTn id="72" presetID="10" presetClass="exit" presetSubtype="0" fill="hold" nodeType="afterEffect">
                                  <p:stCondLst>
                                    <p:cond delay="0"/>
                                  </p:stCondLst>
                                  <p:childTnLst>
                                    <p:animEffect transition="out" filter="fade">
                                      <p:cBhvr>
                                        <p:cTn id="73" dur="100"/>
                                        <p:tgtEl>
                                          <p:spTgt spid="54"/>
                                        </p:tgtEl>
                                      </p:cBhvr>
                                    </p:animEffect>
                                    <p:set>
                                      <p:cBhvr>
                                        <p:cTn id="74" dur="1" fill="hold">
                                          <p:stCondLst>
                                            <p:cond delay="99"/>
                                          </p:stCondLst>
                                        </p:cTn>
                                        <p:tgtEl>
                                          <p:spTgt spid="54"/>
                                        </p:tgtEl>
                                        <p:attrNameLst>
                                          <p:attrName>style.visibility</p:attrName>
                                        </p:attrNameLst>
                                      </p:cBhvr>
                                      <p:to>
                                        <p:strVal val="hidden"/>
                                      </p:to>
                                    </p:set>
                                  </p:childTnLst>
                                </p:cTn>
                              </p:par>
                            </p:childTnLst>
                          </p:cTn>
                        </p:par>
                        <p:par>
                          <p:cTn id="75" fill="hold">
                            <p:stCondLst>
                              <p:cond delay="9900"/>
                            </p:stCondLst>
                            <p:childTnLst>
                              <p:par>
                                <p:cTn id="76" presetID="10" presetClass="exit" presetSubtype="0" fill="hold" nodeType="afterEffect">
                                  <p:stCondLst>
                                    <p:cond delay="0"/>
                                  </p:stCondLst>
                                  <p:childTnLst>
                                    <p:animEffect transition="out" filter="fade">
                                      <p:cBhvr>
                                        <p:cTn id="77" dur="100"/>
                                        <p:tgtEl>
                                          <p:spTgt spid="55"/>
                                        </p:tgtEl>
                                      </p:cBhvr>
                                    </p:animEffect>
                                    <p:set>
                                      <p:cBhvr>
                                        <p:cTn id="78" dur="1" fill="hold">
                                          <p:stCondLst>
                                            <p:cond delay="99"/>
                                          </p:stCondLst>
                                        </p:cTn>
                                        <p:tgtEl>
                                          <p:spTgt spid="55"/>
                                        </p:tgtEl>
                                        <p:attrNameLst>
                                          <p:attrName>style.visibility</p:attrName>
                                        </p:attrNameLst>
                                      </p:cBhvr>
                                      <p:to>
                                        <p:strVal val="hidden"/>
                                      </p:to>
                                    </p:set>
                                  </p:childTnLst>
                                </p:cTn>
                              </p:par>
                            </p:childTnLst>
                          </p:cTn>
                        </p:par>
                        <p:par>
                          <p:cTn id="79" fill="hold">
                            <p:stCondLst>
                              <p:cond delay="10000"/>
                            </p:stCondLst>
                            <p:childTnLst>
                              <p:par>
                                <p:cTn id="80" presetID="10" presetClass="exit" presetSubtype="0" fill="hold" nodeType="afterEffect">
                                  <p:stCondLst>
                                    <p:cond delay="0"/>
                                  </p:stCondLst>
                                  <p:childTnLst>
                                    <p:animEffect transition="out" filter="fade">
                                      <p:cBhvr>
                                        <p:cTn id="81" dur="100"/>
                                        <p:tgtEl>
                                          <p:spTgt spid="57"/>
                                        </p:tgtEl>
                                      </p:cBhvr>
                                    </p:animEffect>
                                    <p:set>
                                      <p:cBhvr>
                                        <p:cTn id="82" dur="1" fill="hold">
                                          <p:stCondLst>
                                            <p:cond delay="99"/>
                                          </p:stCondLst>
                                        </p:cTn>
                                        <p:tgtEl>
                                          <p:spTgt spid="57"/>
                                        </p:tgtEl>
                                        <p:attrNameLst>
                                          <p:attrName>style.visibility</p:attrName>
                                        </p:attrNameLst>
                                      </p:cBhvr>
                                      <p:to>
                                        <p:strVal val="hidden"/>
                                      </p:to>
                                    </p:set>
                                  </p:childTnLst>
                                </p:cTn>
                              </p:par>
                            </p:childTnLst>
                          </p:cTn>
                        </p:par>
                        <p:par>
                          <p:cTn id="83" fill="hold">
                            <p:stCondLst>
                              <p:cond delay="10100"/>
                            </p:stCondLst>
                            <p:childTnLst>
                              <p:par>
                                <p:cTn id="84" presetID="10" presetClass="exit" presetSubtype="0" fill="hold" nodeType="afterEffect">
                                  <p:stCondLst>
                                    <p:cond delay="0"/>
                                  </p:stCondLst>
                                  <p:childTnLst>
                                    <p:animEffect transition="out" filter="fade">
                                      <p:cBhvr>
                                        <p:cTn id="85" dur="100"/>
                                        <p:tgtEl>
                                          <p:spTgt spid="58"/>
                                        </p:tgtEl>
                                      </p:cBhvr>
                                    </p:animEffect>
                                    <p:set>
                                      <p:cBhvr>
                                        <p:cTn id="86" dur="1" fill="hold">
                                          <p:stCondLst>
                                            <p:cond delay="99"/>
                                          </p:stCondLst>
                                        </p:cTn>
                                        <p:tgtEl>
                                          <p:spTgt spid="58"/>
                                        </p:tgtEl>
                                        <p:attrNameLst>
                                          <p:attrName>style.visibility</p:attrName>
                                        </p:attrNameLst>
                                      </p:cBhvr>
                                      <p:to>
                                        <p:strVal val="hidden"/>
                                      </p:to>
                                    </p:set>
                                  </p:childTnLst>
                                </p:cTn>
                              </p:par>
                            </p:childTnLst>
                          </p:cTn>
                        </p:par>
                        <p:par>
                          <p:cTn id="87" fill="hold">
                            <p:stCondLst>
                              <p:cond delay="10200"/>
                            </p:stCondLst>
                            <p:childTnLst>
                              <p:par>
                                <p:cTn id="88" presetID="10" presetClass="exit" presetSubtype="0" fill="hold" nodeType="afterEffect">
                                  <p:stCondLst>
                                    <p:cond delay="0"/>
                                  </p:stCondLst>
                                  <p:childTnLst>
                                    <p:animEffect transition="out" filter="fade">
                                      <p:cBhvr>
                                        <p:cTn id="89" dur="100"/>
                                        <p:tgtEl>
                                          <p:spTgt spid="59"/>
                                        </p:tgtEl>
                                      </p:cBhvr>
                                    </p:animEffect>
                                    <p:set>
                                      <p:cBhvr>
                                        <p:cTn id="90" dur="1" fill="hold">
                                          <p:stCondLst>
                                            <p:cond delay="99"/>
                                          </p:stCondLst>
                                        </p:cTn>
                                        <p:tgtEl>
                                          <p:spTgt spid="59"/>
                                        </p:tgtEl>
                                        <p:attrNameLst>
                                          <p:attrName>style.visibility</p:attrName>
                                        </p:attrNameLst>
                                      </p:cBhvr>
                                      <p:to>
                                        <p:strVal val="hidden"/>
                                      </p:to>
                                    </p:set>
                                  </p:childTnLst>
                                </p:cTn>
                              </p:par>
                            </p:childTnLst>
                          </p:cTn>
                        </p:par>
                        <p:par>
                          <p:cTn id="91" fill="hold">
                            <p:stCondLst>
                              <p:cond delay="10300"/>
                            </p:stCondLst>
                            <p:childTnLst>
                              <p:par>
                                <p:cTn id="92" presetID="10" presetClass="exit" presetSubtype="0" fill="hold" nodeType="afterEffect">
                                  <p:stCondLst>
                                    <p:cond delay="0"/>
                                  </p:stCondLst>
                                  <p:childTnLst>
                                    <p:animEffect transition="out" filter="fade">
                                      <p:cBhvr>
                                        <p:cTn id="93" dur="100"/>
                                        <p:tgtEl>
                                          <p:spTgt spid="60"/>
                                        </p:tgtEl>
                                      </p:cBhvr>
                                    </p:animEffect>
                                    <p:set>
                                      <p:cBhvr>
                                        <p:cTn id="94" dur="1" fill="hold">
                                          <p:stCondLst>
                                            <p:cond delay="99"/>
                                          </p:stCondLst>
                                        </p:cTn>
                                        <p:tgtEl>
                                          <p:spTgt spid="60"/>
                                        </p:tgtEl>
                                        <p:attrNameLst>
                                          <p:attrName>style.visibility</p:attrName>
                                        </p:attrNameLst>
                                      </p:cBhvr>
                                      <p:to>
                                        <p:strVal val="hidden"/>
                                      </p:to>
                                    </p:set>
                                  </p:childTnLst>
                                </p:cTn>
                              </p:par>
                            </p:childTnLst>
                          </p:cTn>
                        </p:par>
                        <p:par>
                          <p:cTn id="95" fill="hold">
                            <p:stCondLst>
                              <p:cond delay="10400"/>
                            </p:stCondLst>
                            <p:childTnLst>
                              <p:par>
                                <p:cTn id="96" presetID="10" presetClass="exit" presetSubtype="0" fill="hold" nodeType="afterEffect">
                                  <p:stCondLst>
                                    <p:cond delay="0"/>
                                  </p:stCondLst>
                                  <p:childTnLst>
                                    <p:animEffect transition="out" filter="fade">
                                      <p:cBhvr>
                                        <p:cTn id="97" dur="100"/>
                                        <p:tgtEl>
                                          <p:spTgt spid="61"/>
                                        </p:tgtEl>
                                      </p:cBhvr>
                                    </p:animEffect>
                                    <p:set>
                                      <p:cBhvr>
                                        <p:cTn id="98" dur="1" fill="hold">
                                          <p:stCondLst>
                                            <p:cond delay="99"/>
                                          </p:stCondLst>
                                        </p:cTn>
                                        <p:tgtEl>
                                          <p:spTgt spid="61"/>
                                        </p:tgtEl>
                                        <p:attrNameLst>
                                          <p:attrName>style.visibility</p:attrName>
                                        </p:attrNameLst>
                                      </p:cBhvr>
                                      <p:to>
                                        <p:strVal val="hidden"/>
                                      </p:to>
                                    </p:set>
                                  </p:childTnLst>
                                </p:cTn>
                              </p:par>
                            </p:childTnLst>
                          </p:cTn>
                        </p:par>
                        <p:par>
                          <p:cTn id="99" fill="hold">
                            <p:stCondLst>
                              <p:cond delay="10500"/>
                            </p:stCondLst>
                            <p:childTnLst>
                              <p:par>
                                <p:cTn id="100" presetID="10" presetClass="exit" presetSubtype="0" fill="hold" nodeType="afterEffect">
                                  <p:stCondLst>
                                    <p:cond delay="0"/>
                                  </p:stCondLst>
                                  <p:childTnLst>
                                    <p:animEffect transition="out" filter="fade">
                                      <p:cBhvr>
                                        <p:cTn id="101" dur="100"/>
                                        <p:tgtEl>
                                          <p:spTgt spid="62"/>
                                        </p:tgtEl>
                                      </p:cBhvr>
                                    </p:animEffect>
                                    <p:set>
                                      <p:cBhvr>
                                        <p:cTn id="102" dur="1" fill="hold">
                                          <p:stCondLst>
                                            <p:cond delay="99"/>
                                          </p:stCondLst>
                                        </p:cTn>
                                        <p:tgtEl>
                                          <p:spTgt spid="62"/>
                                        </p:tgtEl>
                                        <p:attrNameLst>
                                          <p:attrName>style.visibility</p:attrName>
                                        </p:attrNameLst>
                                      </p:cBhvr>
                                      <p:to>
                                        <p:strVal val="hidden"/>
                                      </p:to>
                                    </p:set>
                                  </p:childTnLst>
                                </p:cTn>
                              </p:par>
                            </p:childTnLst>
                          </p:cTn>
                        </p:par>
                        <p:par>
                          <p:cTn id="103" fill="hold">
                            <p:stCondLst>
                              <p:cond delay="10600"/>
                            </p:stCondLst>
                            <p:childTnLst>
                              <p:par>
                                <p:cTn id="104" presetID="10" presetClass="exit" presetSubtype="0" fill="hold" nodeType="afterEffect">
                                  <p:stCondLst>
                                    <p:cond delay="0"/>
                                  </p:stCondLst>
                                  <p:childTnLst>
                                    <p:animEffect transition="out" filter="fade">
                                      <p:cBhvr>
                                        <p:cTn id="105" dur="100"/>
                                        <p:tgtEl>
                                          <p:spTgt spid="63"/>
                                        </p:tgtEl>
                                      </p:cBhvr>
                                    </p:animEffect>
                                    <p:set>
                                      <p:cBhvr>
                                        <p:cTn id="106" dur="1" fill="hold">
                                          <p:stCondLst>
                                            <p:cond delay="99"/>
                                          </p:stCondLst>
                                        </p:cTn>
                                        <p:tgtEl>
                                          <p:spTgt spid="63"/>
                                        </p:tgtEl>
                                        <p:attrNameLst>
                                          <p:attrName>style.visibility</p:attrName>
                                        </p:attrNameLst>
                                      </p:cBhvr>
                                      <p:to>
                                        <p:strVal val="hidden"/>
                                      </p:to>
                                    </p:set>
                                  </p:childTnLst>
                                </p:cTn>
                              </p:par>
                            </p:childTnLst>
                          </p:cTn>
                        </p:par>
                        <p:par>
                          <p:cTn id="107" fill="hold">
                            <p:stCondLst>
                              <p:cond delay="10700"/>
                            </p:stCondLst>
                            <p:childTnLst>
                              <p:par>
                                <p:cTn id="108" presetID="10" presetClass="exit" presetSubtype="0" fill="hold" nodeType="afterEffect">
                                  <p:stCondLst>
                                    <p:cond delay="0"/>
                                  </p:stCondLst>
                                  <p:childTnLst>
                                    <p:animEffect transition="out" filter="fade">
                                      <p:cBhvr>
                                        <p:cTn id="109" dur="100"/>
                                        <p:tgtEl>
                                          <p:spTgt spid="64"/>
                                        </p:tgtEl>
                                      </p:cBhvr>
                                    </p:animEffect>
                                    <p:set>
                                      <p:cBhvr>
                                        <p:cTn id="110" dur="1" fill="hold">
                                          <p:stCondLst>
                                            <p:cond delay="99"/>
                                          </p:stCondLst>
                                        </p:cTn>
                                        <p:tgtEl>
                                          <p:spTgt spid="64"/>
                                        </p:tgtEl>
                                        <p:attrNameLst>
                                          <p:attrName>style.visibility</p:attrName>
                                        </p:attrNameLst>
                                      </p:cBhvr>
                                      <p:to>
                                        <p:strVal val="hidden"/>
                                      </p:to>
                                    </p:set>
                                  </p:childTnLst>
                                </p:cTn>
                              </p:par>
                            </p:childTnLst>
                          </p:cTn>
                        </p:par>
                        <p:par>
                          <p:cTn id="111" fill="hold">
                            <p:stCondLst>
                              <p:cond delay="10800"/>
                            </p:stCondLst>
                            <p:childTnLst>
                              <p:par>
                                <p:cTn id="112" presetID="10" presetClass="exit" presetSubtype="0" fill="hold" nodeType="afterEffect">
                                  <p:stCondLst>
                                    <p:cond delay="0"/>
                                  </p:stCondLst>
                                  <p:childTnLst>
                                    <p:animEffect transition="out" filter="fade">
                                      <p:cBhvr>
                                        <p:cTn id="113" dur="100"/>
                                        <p:tgtEl>
                                          <p:spTgt spid="65"/>
                                        </p:tgtEl>
                                      </p:cBhvr>
                                    </p:animEffect>
                                    <p:set>
                                      <p:cBhvr>
                                        <p:cTn id="114" dur="1" fill="hold">
                                          <p:stCondLst>
                                            <p:cond delay="99"/>
                                          </p:stCondLst>
                                        </p:cTn>
                                        <p:tgtEl>
                                          <p:spTgt spid="65"/>
                                        </p:tgtEl>
                                        <p:attrNameLst>
                                          <p:attrName>style.visibility</p:attrName>
                                        </p:attrNameLst>
                                      </p:cBhvr>
                                      <p:to>
                                        <p:strVal val="hidden"/>
                                      </p:to>
                                    </p:set>
                                  </p:childTnLst>
                                </p:cTn>
                              </p:par>
                            </p:childTnLst>
                          </p:cTn>
                        </p:par>
                        <p:par>
                          <p:cTn id="115" fill="hold">
                            <p:stCondLst>
                              <p:cond delay="10900"/>
                            </p:stCondLst>
                            <p:childTnLst>
                              <p:par>
                                <p:cTn id="116" presetID="10" presetClass="exit" presetSubtype="0" fill="hold" nodeType="afterEffect">
                                  <p:stCondLst>
                                    <p:cond delay="0"/>
                                  </p:stCondLst>
                                  <p:childTnLst>
                                    <p:animEffect transition="out" filter="fade">
                                      <p:cBhvr>
                                        <p:cTn id="117" dur="100"/>
                                        <p:tgtEl>
                                          <p:spTgt spid="66"/>
                                        </p:tgtEl>
                                      </p:cBhvr>
                                    </p:animEffect>
                                    <p:set>
                                      <p:cBhvr>
                                        <p:cTn id="118" dur="1" fill="hold">
                                          <p:stCondLst>
                                            <p:cond delay="99"/>
                                          </p:stCondLst>
                                        </p:cTn>
                                        <p:tgtEl>
                                          <p:spTgt spid="66"/>
                                        </p:tgtEl>
                                        <p:attrNameLst>
                                          <p:attrName>style.visibility</p:attrName>
                                        </p:attrNameLst>
                                      </p:cBhvr>
                                      <p:to>
                                        <p:strVal val="hidden"/>
                                      </p:to>
                                    </p:set>
                                  </p:childTnLst>
                                </p:cTn>
                              </p:par>
                            </p:childTnLst>
                          </p:cTn>
                        </p:par>
                        <p:par>
                          <p:cTn id="119" fill="hold">
                            <p:stCondLst>
                              <p:cond delay="11000"/>
                            </p:stCondLst>
                            <p:childTnLst>
                              <p:par>
                                <p:cTn id="120" presetID="10" presetClass="exit" presetSubtype="0" fill="hold" nodeType="afterEffect">
                                  <p:stCondLst>
                                    <p:cond delay="0"/>
                                  </p:stCondLst>
                                  <p:childTnLst>
                                    <p:animEffect transition="out" filter="fade">
                                      <p:cBhvr>
                                        <p:cTn id="121" dur="100"/>
                                        <p:tgtEl>
                                          <p:spTgt spid="67"/>
                                        </p:tgtEl>
                                      </p:cBhvr>
                                    </p:animEffect>
                                    <p:set>
                                      <p:cBhvr>
                                        <p:cTn id="122" dur="1" fill="hold">
                                          <p:stCondLst>
                                            <p:cond delay="99"/>
                                          </p:stCondLst>
                                        </p:cTn>
                                        <p:tgtEl>
                                          <p:spTgt spid="67"/>
                                        </p:tgtEl>
                                        <p:attrNameLst>
                                          <p:attrName>style.visibility</p:attrName>
                                        </p:attrNameLst>
                                      </p:cBhvr>
                                      <p:to>
                                        <p:strVal val="hidden"/>
                                      </p:to>
                                    </p:set>
                                  </p:childTnLst>
                                </p:cTn>
                              </p:par>
                            </p:childTnLst>
                          </p:cTn>
                        </p:par>
                        <p:par>
                          <p:cTn id="123" fill="hold">
                            <p:stCondLst>
                              <p:cond delay="11100"/>
                            </p:stCondLst>
                            <p:childTnLst>
                              <p:par>
                                <p:cTn id="124" presetID="10" presetClass="exit" presetSubtype="0" fill="hold" nodeType="afterEffect">
                                  <p:stCondLst>
                                    <p:cond delay="0"/>
                                  </p:stCondLst>
                                  <p:childTnLst>
                                    <p:animEffect transition="out" filter="fade">
                                      <p:cBhvr>
                                        <p:cTn id="125" dur="100"/>
                                        <p:tgtEl>
                                          <p:spTgt spid="68"/>
                                        </p:tgtEl>
                                      </p:cBhvr>
                                    </p:animEffect>
                                    <p:set>
                                      <p:cBhvr>
                                        <p:cTn id="126" dur="1" fill="hold">
                                          <p:stCondLst>
                                            <p:cond delay="99"/>
                                          </p:stCondLst>
                                        </p:cTn>
                                        <p:tgtEl>
                                          <p:spTgt spid="68"/>
                                        </p:tgtEl>
                                        <p:attrNameLst>
                                          <p:attrName>style.visibility</p:attrName>
                                        </p:attrNameLst>
                                      </p:cBhvr>
                                      <p:to>
                                        <p:strVal val="hidden"/>
                                      </p:to>
                                    </p:set>
                                  </p:childTnLst>
                                </p:cTn>
                              </p:par>
                            </p:childTnLst>
                          </p:cTn>
                        </p:par>
                        <p:par>
                          <p:cTn id="127" fill="hold">
                            <p:stCondLst>
                              <p:cond delay="11200"/>
                            </p:stCondLst>
                            <p:childTnLst>
                              <p:par>
                                <p:cTn id="128" presetID="10" presetClass="exit" presetSubtype="0" fill="hold" nodeType="afterEffect">
                                  <p:stCondLst>
                                    <p:cond delay="0"/>
                                  </p:stCondLst>
                                  <p:childTnLst>
                                    <p:animEffect transition="out" filter="fade">
                                      <p:cBhvr>
                                        <p:cTn id="129" dur="100"/>
                                        <p:tgtEl>
                                          <p:spTgt spid="69"/>
                                        </p:tgtEl>
                                      </p:cBhvr>
                                    </p:animEffect>
                                    <p:set>
                                      <p:cBhvr>
                                        <p:cTn id="130" dur="1" fill="hold">
                                          <p:stCondLst>
                                            <p:cond delay="99"/>
                                          </p:stCondLst>
                                        </p:cTn>
                                        <p:tgtEl>
                                          <p:spTgt spid="69"/>
                                        </p:tgtEl>
                                        <p:attrNameLst>
                                          <p:attrName>style.visibility</p:attrName>
                                        </p:attrNameLst>
                                      </p:cBhvr>
                                      <p:to>
                                        <p:strVal val="hidden"/>
                                      </p:to>
                                    </p:set>
                                  </p:childTnLst>
                                </p:cTn>
                              </p:par>
                            </p:childTnLst>
                          </p:cTn>
                        </p:par>
                        <p:par>
                          <p:cTn id="131" fill="hold">
                            <p:stCondLst>
                              <p:cond delay="11300"/>
                            </p:stCondLst>
                            <p:childTnLst>
                              <p:par>
                                <p:cTn id="132" presetID="10" presetClass="exit" presetSubtype="0" fill="hold" nodeType="afterEffect">
                                  <p:stCondLst>
                                    <p:cond delay="0"/>
                                  </p:stCondLst>
                                  <p:childTnLst>
                                    <p:animEffect transition="out" filter="fade">
                                      <p:cBhvr>
                                        <p:cTn id="133" dur="100"/>
                                        <p:tgtEl>
                                          <p:spTgt spid="70"/>
                                        </p:tgtEl>
                                      </p:cBhvr>
                                    </p:animEffect>
                                    <p:set>
                                      <p:cBhvr>
                                        <p:cTn id="134" dur="1" fill="hold">
                                          <p:stCondLst>
                                            <p:cond delay="99"/>
                                          </p:stCondLst>
                                        </p:cTn>
                                        <p:tgtEl>
                                          <p:spTgt spid="70"/>
                                        </p:tgtEl>
                                        <p:attrNameLst>
                                          <p:attrName>style.visibility</p:attrName>
                                        </p:attrNameLst>
                                      </p:cBhvr>
                                      <p:to>
                                        <p:strVal val="hidden"/>
                                      </p:to>
                                    </p:set>
                                  </p:childTnLst>
                                </p:cTn>
                              </p:par>
                            </p:childTnLst>
                          </p:cTn>
                        </p:par>
                        <p:par>
                          <p:cTn id="135" fill="hold">
                            <p:stCondLst>
                              <p:cond delay="11400"/>
                            </p:stCondLst>
                            <p:childTnLst>
                              <p:par>
                                <p:cTn id="136" presetID="10" presetClass="exit" presetSubtype="0" fill="hold" nodeType="afterEffect">
                                  <p:stCondLst>
                                    <p:cond delay="0"/>
                                  </p:stCondLst>
                                  <p:childTnLst>
                                    <p:animEffect transition="out" filter="fade">
                                      <p:cBhvr>
                                        <p:cTn id="137" dur="100"/>
                                        <p:tgtEl>
                                          <p:spTgt spid="71"/>
                                        </p:tgtEl>
                                      </p:cBhvr>
                                    </p:animEffect>
                                    <p:set>
                                      <p:cBhvr>
                                        <p:cTn id="138" dur="1" fill="hold">
                                          <p:stCondLst>
                                            <p:cond delay="99"/>
                                          </p:stCondLst>
                                        </p:cTn>
                                        <p:tgtEl>
                                          <p:spTgt spid="71"/>
                                        </p:tgtEl>
                                        <p:attrNameLst>
                                          <p:attrName>style.visibility</p:attrName>
                                        </p:attrNameLst>
                                      </p:cBhvr>
                                      <p:to>
                                        <p:strVal val="hidden"/>
                                      </p:to>
                                    </p:set>
                                  </p:childTnLst>
                                </p:cTn>
                              </p:par>
                            </p:childTnLst>
                          </p:cTn>
                        </p:par>
                        <p:par>
                          <p:cTn id="139" fill="hold">
                            <p:stCondLst>
                              <p:cond delay="11500"/>
                            </p:stCondLst>
                            <p:childTnLst>
                              <p:par>
                                <p:cTn id="140" presetID="10" presetClass="exit" presetSubtype="0" fill="hold" nodeType="afterEffect">
                                  <p:stCondLst>
                                    <p:cond delay="0"/>
                                  </p:stCondLst>
                                  <p:childTnLst>
                                    <p:animEffect transition="out" filter="fade">
                                      <p:cBhvr>
                                        <p:cTn id="141" dur="100"/>
                                        <p:tgtEl>
                                          <p:spTgt spid="72"/>
                                        </p:tgtEl>
                                      </p:cBhvr>
                                    </p:animEffect>
                                    <p:set>
                                      <p:cBhvr>
                                        <p:cTn id="142" dur="1" fill="hold">
                                          <p:stCondLst>
                                            <p:cond delay="99"/>
                                          </p:stCondLst>
                                        </p:cTn>
                                        <p:tgtEl>
                                          <p:spTgt spid="72"/>
                                        </p:tgtEl>
                                        <p:attrNameLst>
                                          <p:attrName>style.visibility</p:attrName>
                                        </p:attrNameLst>
                                      </p:cBhvr>
                                      <p:to>
                                        <p:strVal val="hidden"/>
                                      </p:to>
                                    </p:set>
                                  </p:childTnLst>
                                </p:cTn>
                              </p:par>
                            </p:childTnLst>
                          </p:cTn>
                        </p:par>
                        <p:par>
                          <p:cTn id="143" fill="hold">
                            <p:stCondLst>
                              <p:cond delay="11600"/>
                            </p:stCondLst>
                            <p:childTnLst>
                              <p:par>
                                <p:cTn id="144" presetID="10" presetClass="exit" presetSubtype="0" fill="hold" nodeType="afterEffect">
                                  <p:stCondLst>
                                    <p:cond delay="0"/>
                                  </p:stCondLst>
                                  <p:childTnLst>
                                    <p:animEffect transition="out" filter="fade">
                                      <p:cBhvr>
                                        <p:cTn id="145" dur="100"/>
                                        <p:tgtEl>
                                          <p:spTgt spid="73"/>
                                        </p:tgtEl>
                                      </p:cBhvr>
                                    </p:animEffect>
                                    <p:set>
                                      <p:cBhvr>
                                        <p:cTn id="146" dur="1" fill="hold">
                                          <p:stCondLst>
                                            <p:cond delay="99"/>
                                          </p:stCondLst>
                                        </p:cTn>
                                        <p:tgtEl>
                                          <p:spTgt spid="73"/>
                                        </p:tgtEl>
                                        <p:attrNameLst>
                                          <p:attrName>style.visibility</p:attrName>
                                        </p:attrNameLst>
                                      </p:cBhvr>
                                      <p:to>
                                        <p:strVal val="hidden"/>
                                      </p:to>
                                    </p:set>
                                  </p:childTnLst>
                                </p:cTn>
                              </p:par>
                            </p:childTnLst>
                          </p:cTn>
                        </p:par>
                        <p:par>
                          <p:cTn id="147" fill="hold">
                            <p:stCondLst>
                              <p:cond delay="11700"/>
                            </p:stCondLst>
                            <p:childTnLst>
                              <p:par>
                                <p:cTn id="148" presetID="10" presetClass="exit" presetSubtype="0" fill="hold" nodeType="afterEffect">
                                  <p:stCondLst>
                                    <p:cond delay="0"/>
                                  </p:stCondLst>
                                  <p:childTnLst>
                                    <p:animEffect transition="out" filter="fade">
                                      <p:cBhvr>
                                        <p:cTn id="149" dur="100"/>
                                        <p:tgtEl>
                                          <p:spTgt spid="74"/>
                                        </p:tgtEl>
                                      </p:cBhvr>
                                    </p:animEffect>
                                    <p:set>
                                      <p:cBhvr>
                                        <p:cTn id="150" dur="1" fill="hold">
                                          <p:stCondLst>
                                            <p:cond delay="99"/>
                                          </p:stCondLst>
                                        </p:cTn>
                                        <p:tgtEl>
                                          <p:spTgt spid="74"/>
                                        </p:tgtEl>
                                        <p:attrNameLst>
                                          <p:attrName>style.visibility</p:attrName>
                                        </p:attrNameLst>
                                      </p:cBhvr>
                                      <p:to>
                                        <p:strVal val="hidden"/>
                                      </p:to>
                                    </p:set>
                                  </p:childTnLst>
                                </p:cTn>
                              </p:par>
                            </p:childTnLst>
                          </p:cTn>
                        </p:par>
                        <p:par>
                          <p:cTn id="151" fill="hold">
                            <p:stCondLst>
                              <p:cond delay="11800"/>
                            </p:stCondLst>
                            <p:childTnLst>
                              <p:par>
                                <p:cTn id="152" presetID="10" presetClass="exit" presetSubtype="0" fill="hold" nodeType="afterEffect">
                                  <p:stCondLst>
                                    <p:cond delay="0"/>
                                  </p:stCondLst>
                                  <p:childTnLst>
                                    <p:animEffect transition="out" filter="fade">
                                      <p:cBhvr>
                                        <p:cTn id="153" dur="100"/>
                                        <p:tgtEl>
                                          <p:spTgt spid="75"/>
                                        </p:tgtEl>
                                      </p:cBhvr>
                                    </p:animEffect>
                                    <p:set>
                                      <p:cBhvr>
                                        <p:cTn id="154" dur="1" fill="hold">
                                          <p:stCondLst>
                                            <p:cond delay="99"/>
                                          </p:stCondLst>
                                        </p:cTn>
                                        <p:tgtEl>
                                          <p:spTgt spid="75"/>
                                        </p:tgtEl>
                                        <p:attrNameLst>
                                          <p:attrName>style.visibility</p:attrName>
                                        </p:attrNameLst>
                                      </p:cBhvr>
                                      <p:to>
                                        <p:strVal val="hidden"/>
                                      </p:to>
                                    </p:set>
                                  </p:childTnLst>
                                </p:cTn>
                              </p:par>
                            </p:childTnLst>
                          </p:cTn>
                        </p:par>
                        <p:par>
                          <p:cTn id="155" fill="hold">
                            <p:stCondLst>
                              <p:cond delay="11900"/>
                            </p:stCondLst>
                            <p:childTnLst>
                              <p:par>
                                <p:cTn id="156" presetID="10" presetClass="exit" presetSubtype="0" fill="hold" nodeType="afterEffect">
                                  <p:stCondLst>
                                    <p:cond delay="0"/>
                                  </p:stCondLst>
                                  <p:childTnLst>
                                    <p:animEffect transition="out" filter="fade">
                                      <p:cBhvr>
                                        <p:cTn id="157" dur="100"/>
                                        <p:tgtEl>
                                          <p:spTgt spid="76"/>
                                        </p:tgtEl>
                                      </p:cBhvr>
                                    </p:animEffect>
                                    <p:set>
                                      <p:cBhvr>
                                        <p:cTn id="158" dur="1" fill="hold">
                                          <p:stCondLst>
                                            <p:cond delay="99"/>
                                          </p:stCondLst>
                                        </p:cTn>
                                        <p:tgtEl>
                                          <p:spTgt spid="76"/>
                                        </p:tgtEl>
                                        <p:attrNameLst>
                                          <p:attrName>style.visibility</p:attrName>
                                        </p:attrNameLst>
                                      </p:cBhvr>
                                      <p:to>
                                        <p:strVal val="hidden"/>
                                      </p:to>
                                    </p:set>
                                  </p:childTnLst>
                                </p:cTn>
                              </p:par>
                            </p:childTnLst>
                          </p:cTn>
                        </p:par>
                        <p:par>
                          <p:cTn id="159" fill="hold">
                            <p:stCondLst>
                              <p:cond delay="12000"/>
                            </p:stCondLst>
                            <p:childTnLst>
                              <p:par>
                                <p:cTn id="160" presetID="10" presetClass="exit" presetSubtype="0" fill="hold" nodeType="afterEffect">
                                  <p:stCondLst>
                                    <p:cond delay="0"/>
                                  </p:stCondLst>
                                  <p:childTnLst>
                                    <p:animEffect transition="out" filter="fade">
                                      <p:cBhvr>
                                        <p:cTn id="161" dur="100"/>
                                        <p:tgtEl>
                                          <p:spTgt spid="77"/>
                                        </p:tgtEl>
                                      </p:cBhvr>
                                    </p:animEffect>
                                    <p:set>
                                      <p:cBhvr>
                                        <p:cTn id="162" dur="1" fill="hold">
                                          <p:stCondLst>
                                            <p:cond delay="99"/>
                                          </p:stCondLst>
                                        </p:cTn>
                                        <p:tgtEl>
                                          <p:spTgt spid="77"/>
                                        </p:tgtEl>
                                        <p:attrNameLst>
                                          <p:attrName>style.visibility</p:attrName>
                                        </p:attrNameLst>
                                      </p:cBhvr>
                                      <p:to>
                                        <p:strVal val="hidden"/>
                                      </p:to>
                                    </p:set>
                                  </p:childTnLst>
                                </p:cTn>
                              </p:par>
                            </p:childTnLst>
                          </p:cTn>
                        </p:par>
                        <p:par>
                          <p:cTn id="163" fill="hold">
                            <p:stCondLst>
                              <p:cond delay="12100"/>
                            </p:stCondLst>
                            <p:childTnLst>
                              <p:par>
                                <p:cTn id="164" presetID="10" presetClass="exit" presetSubtype="0" fill="hold" nodeType="afterEffect">
                                  <p:stCondLst>
                                    <p:cond delay="0"/>
                                  </p:stCondLst>
                                  <p:childTnLst>
                                    <p:animEffect transition="out" filter="fade">
                                      <p:cBhvr>
                                        <p:cTn id="165" dur="100"/>
                                        <p:tgtEl>
                                          <p:spTgt spid="78"/>
                                        </p:tgtEl>
                                      </p:cBhvr>
                                    </p:animEffect>
                                    <p:set>
                                      <p:cBhvr>
                                        <p:cTn id="166" dur="1" fill="hold">
                                          <p:stCondLst>
                                            <p:cond delay="99"/>
                                          </p:stCondLst>
                                        </p:cTn>
                                        <p:tgtEl>
                                          <p:spTgt spid="78"/>
                                        </p:tgtEl>
                                        <p:attrNameLst>
                                          <p:attrName>style.visibility</p:attrName>
                                        </p:attrNameLst>
                                      </p:cBhvr>
                                      <p:to>
                                        <p:strVal val="hidden"/>
                                      </p:to>
                                    </p:set>
                                  </p:childTnLst>
                                </p:cTn>
                              </p:par>
                            </p:childTnLst>
                          </p:cTn>
                        </p:par>
                        <p:par>
                          <p:cTn id="167" fill="hold">
                            <p:stCondLst>
                              <p:cond delay="12200"/>
                            </p:stCondLst>
                            <p:childTnLst>
                              <p:par>
                                <p:cTn id="168" presetID="10" presetClass="exit" presetSubtype="0" fill="hold" nodeType="afterEffect">
                                  <p:stCondLst>
                                    <p:cond delay="0"/>
                                  </p:stCondLst>
                                  <p:childTnLst>
                                    <p:animEffect transition="out" filter="fade">
                                      <p:cBhvr>
                                        <p:cTn id="169" dur="100"/>
                                        <p:tgtEl>
                                          <p:spTgt spid="79"/>
                                        </p:tgtEl>
                                      </p:cBhvr>
                                    </p:animEffect>
                                    <p:set>
                                      <p:cBhvr>
                                        <p:cTn id="170" dur="1" fill="hold">
                                          <p:stCondLst>
                                            <p:cond delay="99"/>
                                          </p:stCondLst>
                                        </p:cTn>
                                        <p:tgtEl>
                                          <p:spTgt spid="79"/>
                                        </p:tgtEl>
                                        <p:attrNameLst>
                                          <p:attrName>style.visibility</p:attrName>
                                        </p:attrNameLst>
                                      </p:cBhvr>
                                      <p:to>
                                        <p:strVal val="hidden"/>
                                      </p:to>
                                    </p:set>
                                  </p:childTnLst>
                                </p:cTn>
                              </p:par>
                            </p:childTnLst>
                          </p:cTn>
                        </p:par>
                        <p:par>
                          <p:cTn id="171" fill="hold">
                            <p:stCondLst>
                              <p:cond delay="12300"/>
                            </p:stCondLst>
                            <p:childTnLst>
                              <p:par>
                                <p:cTn id="172" presetID="10" presetClass="exit" presetSubtype="0" fill="hold" nodeType="afterEffect">
                                  <p:stCondLst>
                                    <p:cond delay="0"/>
                                  </p:stCondLst>
                                  <p:childTnLst>
                                    <p:animEffect transition="out" filter="fade">
                                      <p:cBhvr>
                                        <p:cTn id="173" dur="100"/>
                                        <p:tgtEl>
                                          <p:spTgt spid="80"/>
                                        </p:tgtEl>
                                      </p:cBhvr>
                                    </p:animEffect>
                                    <p:set>
                                      <p:cBhvr>
                                        <p:cTn id="174" dur="1" fill="hold">
                                          <p:stCondLst>
                                            <p:cond delay="99"/>
                                          </p:stCondLst>
                                        </p:cTn>
                                        <p:tgtEl>
                                          <p:spTgt spid="80"/>
                                        </p:tgtEl>
                                        <p:attrNameLst>
                                          <p:attrName>style.visibility</p:attrName>
                                        </p:attrNameLst>
                                      </p:cBhvr>
                                      <p:to>
                                        <p:strVal val="hidden"/>
                                      </p:to>
                                    </p:set>
                                  </p:childTnLst>
                                </p:cTn>
                              </p:par>
                            </p:childTnLst>
                          </p:cTn>
                        </p:par>
                        <p:par>
                          <p:cTn id="175" fill="hold">
                            <p:stCondLst>
                              <p:cond delay="12400"/>
                            </p:stCondLst>
                            <p:childTnLst>
                              <p:par>
                                <p:cTn id="176" presetID="10" presetClass="exit" presetSubtype="0" fill="hold" nodeType="afterEffect">
                                  <p:stCondLst>
                                    <p:cond delay="0"/>
                                  </p:stCondLst>
                                  <p:childTnLst>
                                    <p:animEffect transition="out" filter="fade">
                                      <p:cBhvr>
                                        <p:cTn id="177" dur="100"/>
                                        <p:tgtEl>
                                          <p:spTgt spid="81"/>
                                        </p:tgtEl>
                                      </p:cBhvr>
                                    </p:animEffect>
                                    <p:set>
                                      <p:cBhvr>
                                        <p:cTn id="178" dur="1" fill="hold">
                                          <p:stCondLst>
                                            <p:cond delay="99"/>
                                          </p:stCondLst>
                                        </p:cTn>
                                        <p:tgtEl>
                                          <p:spTgt spid="81"/>
                                        </p:tgtEl>
                                        <p:attrNameLst>
                                          <p:attrName>style.visibility</p:attrName>
                                        </p:attrNameLst>
                                      </p:cBhvr>
                                      <p:to>
                                        <p:strVal val="hidden"/>
                                      </p:to>
                                    </p:set>
                                  </p:childTnLst>
                                </p:cTn>
                              </p:par>
                            </p:childTnLst>
                          </p:cTn>
                        </p:par>
                        <p:par>
                          <p:cTn id="179" fill="hold">
                            <p:stCondLst>
                              <p:cond delay="12500"/>
                            </p:stCondLst>
                            <p:childTnLst>
                              <p:par>
                                <p:cTn id="180" presetID="10" presetClass="exit" presetSubtype="0" fill="hold" nodeType="afterEffect">
                                  <p:stCondLst>
                                    <p:cond delay="0"/>
                                  </p:stCondLst>
                                  <p:childTnLst>
                                    <p:animEffect transition="out" filter="fade">
                                      <p:cBhvr>
                                        <p:cTn id="181" dur="100"/>
                                        <p:tgtEl>
                                          <p:spTgt spid="82"/>
                                        </p:tgtEl>
                                      </p:cBhvr>
                                    </p:animEffect>
                                    <p:set>
                                      <p:cBhvr>
                                        <p:cTn id="182" dur="1" fill="hold">
                                          <p:stCondLst>
                                            <p:cond delay="99"/>
                                          </p:stCondLst>
                                        </p:cTn>
                                        <p:tgtEl>
                                          <p:spTgt spid="82"/>
                                        </p:tgtEl>
                                        <p:attrNameLst>
                                          <p:attrName>style.visibility</p:attrName>
                                        </p:attrNameLst>
                                      </p:cBhvr>
                                      <p:to>
                                        <p:strVal val="hidden"/>
                                      </p:to>
                                    </p:set>
                                  </p:childTnLst>
                                </p:cTn>
                              </p:par>
                            </p:childTnLst>
                          </p:cTn>
                        </p:par>
                        <p:par>
                          <p:cTn id="183" fill="hold">
                            <p:stCondLst>
                              <p:cond delay="12600"/>
                            </p:stCondLst>
                            <p:childTnLst>
                              <p:par>
                                <p:cTn id="184" presetID="10" presetClass="exit" presetSubtype="0" fill="hold" nodeType="afterEffect">
                                  <p:stCondLst>
                                    <p:cond delay="0"/>
                                  </p:stCondLst>
                                  <p:childTnLst>
                                    <p:animEffect transition="out" filter="fade">
                                      <p:cBhvr>
                                        <p:cTn id="185" dur="100"/>
                                        <p:tgtEl>
                                          <p:spTgt spid="84"/>
                                        </p:tgtEl>
                                      </p:cBhvr>
                                    </p:animEffect>
                                    <p:set>
                                      <p:cBhvr>
                                        <p:cTn id="186" dur="1" fill="hold">
                                          <p:stCondLst>
                                            <p:cond delay="99"/>
                                          </p:stCondLst>
                                        </p:cTn>
                                        <p:tgtEl>
                                          <p:spTgt spid="84"/>
                                        </p:tgtEl>
                                        <p:attrNameLst>
                                          <p:attrName>style.visibility</p:attrName>
                                        </p:attrNameLst>
                                      </p:cBhvr>
                                      <p:to>
                                        <p:strVal val="hidden"/>
                                      </p:to>
                                    </p:set>
                                  </p:childTnLst>
                                </p:cTn>
                              </p:par>
                            </p:childTnLst>
                          </p:cTn>
                        </p:par>
                        <p:par>
                          <p:cTn id="187" fill="hold">
                            <p:stCondLst>
                              <p:cond delay="12700"/>
                            </p:stCondLst>
                            <p:childTnLst>
                              <p:par>
                                <p:cTn id="188" presetID="10" presetClass="exit" presetSubtype="0" fill="hold" nodeType="afterEffect">
                                  <p:stCondLst>
                                    <p:cond delay="0"/>
                                  </p:stCondLst>
                                  <p:childTnLst>
                                    <p:animEffect transition="out" filter="fade">
                                      <p:cBhvr>
                                        <p:cTn id="189" dur="100"/>
                                        <p:tgtEl>
                                          <p:spTgt spid="85"/>
                                        </p:tgtEl>
                                      </p:cBhvr>
                                    </p:animEffect>
                                    <p:set>
                                      <p:cBhvr>
                                        <p:cTn id="190" dur="1" fill="hold">
                                          <p:stCondLst>
                                            <p:cond delay="99"/>
                                          </p:stCondLst>
                                        </p:cTn>
                                        <p:tgtEl>
                                          <p:spTgt spid="85"/>
                                        </p:tgtEl>
                                        <p:attrNameLst>
                                          <p:attrName>style.visibility</p:attrName>
                                        </p:attrNameLst>
                                      </p:cBhvr>
                                      <p:to>
                                        <p:strVal val="hidden"/>
                                      </p:to>
                                    </p:set>
                                  </p:childTnLst>
                                </p:cTn>
                              </p:par>
                            </p:childTnLst>
                          </p:cTn>
                        </p:par>
                        <p:par>
                          <p:cTn id="191" fill="hold">
                            <p:stCondLst>
                              <p:cond delay="12800"/>
                            </p:stCondLst>
                            <p:childTnLst>
                              <p:par>
                                <p:cTn id="192" presetID="10" presetClass="exit" presetSubtype="0" fill="hold" nodeType="afterEffect">
                                  <p:stCondLst>
                                    <p:cond delay="0"/>
                                  </p:stCondLst>
                                  <p:childTnLst>
                                    <p:animEffect transition="out" filter="fade">
                                      <p:cBhvr>
                                        <p:cTn id="193" dur="100"/>
                                        <p:tgtEl>
                                          <p:spTgt spid="86"/>
                                        </p:tgtEl>
                                      </p:cBhvr>
                                    </p:animEffect>
                                    <p:set>
                                      <p:cBhvr>
                                        <p:cTn id="194" dur="1" fill="hold">
                                          <p:stCondLst>
                                            <p:cond delay="99"/>
                                          </p:stCondLst>
                                        </p:cTn>
                                        <p:tgtEl>
                                          <p:spTgt spid="86"/>
                                        </p:tgtEl>
                                        <p:attrNameLst>
                                          <p:attrName>style.visibility</p:attrName>
                                        </p:attrNameLst>
                                      </p:cBhvr>
                                      <p:to>
                                        <p:strVal val="hidden"/>
                                      </p:to>
                                    </p:set>
                                  </p:childTnLst>
                                </p:cTn>
                              </p:par>
                            </p:childTnLst>
                          </p:cTn>
                        </p:par>
                        <p:par>
                          <p:cTn id="195" fill="hold">
                            <p:stCondLst>
                              <p:cond delay="12900"/>
                            </p:stCondLst>
                            <p:childTnLst>
                              <p:par>
                                <p:cTn id="196" presetID="10" presetClass="exit" presetSubtype="0" fill="hold" nodeType="afterEffect">
                                  <p:stCondLst>
                                    <p:cond delay="0"/>
                                  </p:stCondLst>
                                  <p:childTnLst>
                                    <p:animEffect transition="out" filter="fade">
                                      <p:cBhvr>
                                        <p:cTn id="197" dur="100"/>
                                        <p:tgtEl>
                                          <p:spTgt spid="87"/>
                                        </p:tgtEl>
                                      </p:cBhvr>
                                    </p:animEffect>
                                    <p:set>
                                      <p:cBhvr>
                                        <p:cTn id="198" dur="1" fill="hold">
                                          <p:stCondLst>
                                            <p:cond delay="99"/>
                                          </p:stCondLst>
                                        </p:cTn>
                                        <p:tgtEl>
                                          <p:spTgt spid="87"/>
                                        </p:tgtEl>
                                        <p:attrNameLst>
                                          <p:attrName>style.visibility</p:attrName>
                                        </p:attrNameLst>
                                      </p:cBhvr>
                                      <p:to>
                                        <p:strVal val="hidden"/>
                                      </p:to>
                                    </p:set>
                                  </p:childTnLst>
                                </p:cTn>
                              </p:par>
                            </p:childTnLst>
                          </p:cTn>
                        </p:par>
                        <p:par>
                          <p:cTn id="199" fill="hold">
                            <p:stCondLst>
                              <p:cond delay="13000"/>
                            </p:stCondLst>
                            <p:childTnLst>
                              <p:par>
                                <p:cTn id="200" presetID="10" presetClass="exit" presetSubtype="0" fill="hold" nodeType="afterEffect">
                                  <p:stCondLst>
                                    <p:cond delay="0"/>
                                  </p:stCondLst>
                                  <p:childTnLst>
                                    <p:animEffect transition="out" filter="fade">
                                      <p:cBhvr>
                                        <p:cTn id="201" dur="100"/>
                                        <p:tgtEl>
                                          <p:spTgt spid="88"/>
                                        </p:tgtEl>
                                      </p:cBhvr>
                                    </p:animEffect>
                                    <p:set>
                                      <p:cBhvr>
                                        <p:cTn id="202" dur="1" fill="hold">
                                          <p:stCondLst>
                                            <p:cond delay="99"/>
                                          </p:stCondLst>
                                        </p:cTn>
                                        <p:tgtEl>
                                          <p:spTgt spid="88"/>
                                        </p:tgtEl>
                                        <p:attrNameLst>
                                          <p:attrName>style.visibility</p:attrName>
                                        </p:attrNameLst>
                                      </p:cBhvr>
                                      <p:to>
                                        <p:strVal val="hidden"/>
                                      </p:to>
                                    </p:set>
                                  </p:childTnLst>
                                </p:cTn>
                              </p:par>
                            </p:childTnLst>
                          </p:cTn>
                        </p:par>
                        <p:par>
                          <p:cTn id="203" fill="hold">
                            <p:stCondLst>
                              <p:cond delay="13100"/>
                            </p:stCondLst>
                            <p:childTnLst>
                              <p:par>
                                <p:cTn id="204" presetID="10" presetClass="exit" presetSubtype="0" fill="hold" nodeType="afterEffect">
                                  <p:stCondLst>
                                    <p:cond delay="0"/>
                                  </p:stCondLst>
                                  <p:childTnLst>
                                    <p:animEffect transition="out" filter="fade">
                                      <p:cBhvr>
                                        <p:cTn id="205" dur="100"/>
                                        <p:tgtEl>
                                          <p:spTgt spid="89"/>
                                        </p:tgtEl>
                                      </p:cBhvr>
                                    </p:animEffect>
                                    <p:set>
                                      <p:cBhvr>
                                        <p:cTn id="206" dur="1" fill="hold">
                                          <p:stCondLst>
                                            <p:cond delay="99"/>
                                          </p:stCondLst>
                                        </p:cTn>
                                        <p:tgtEl>
                                          <p:spTgt spid="89"/>
                                        </p:tgtEl>
                                        <p:attrNameLst>
                                          <p:attrName>style.visibility</p:attrName>
                                        </p:attrNameLst>
                                      </p:cBhvr>
                                      <p:to>
                                        <p:strVal val="hidden"/>
                                      </p:to>
                                    </p:set>
                                  </p:childTnLst>
                                </p:cTn>
                              </p:par>
                            </p:childTnLst>
                          </p:cTn>
                        </p:par>
                        <p:par>
                          <p:cTn id="207" fill="hold">
                            <p:stCondLst>
                              <p:cond delay="13200"/>
                            </p:stCondLst>
                            <p:childTnLst>
                              <p:par>
                                <p:cTn id="208" presetID="10" presetClass="exit" presetSubtype="0" fill="hold" nodeType="afterEffect">
                                  <p:stCondLst>
                                    <p:cond delay="0"/>
                                  </p:stCondLst>
                                  <p:childTnLst>
                                    <p:animEffect transition="out" filter="fade">
                                      <p:cBhvr>
                                        <p:cTn id="209" dur="100"/>
                                        <p:tgtEl>
                                          <p:spTgt spid="90"/>
                                        </p:tgtEl>
                                      </p:cBhvr>
                                    </p:animEffect>
                                    <p:set>
                                      <p:cBhvr>
                                        <p:cTn id="210" dur="1" fill="hold">
                                          <p:stCondLst>
                                            <p:cond delay="99"/>
                                          </p:stCondLst>
                                        </p:cTn>
                                        <p:tgtEl>
                                          <p:spTgt spid="90"/>
                                        </p:tgtEl>
                                        <p:attrNameLst>
                                          <p:attrName>style.visibility</p:attrName>
                                        </p:attrNameLst>
                                      </p:cBhvr>
                                      <p:to>
                                        <p:strVal val="hidden"/>
                                      </p:to>
                                    </p:set>
                                  </p:childTnLst>
                                </p:cTn>
                              </p:par>
                            </p:childTnLst>
                          </p:cTn>
                        </p:par>
                        <p:par>
                          <p:cTn id="211" fill="hold">
                            <p:stCondLst>
                              <p:cond delay="13300"/>
                            </p:stCondLst>
                            <p:childTnLst>
                              <p:par>
                                <p:cTn id="212" presetID="10" presetClass="exit" presetSubtype="0" fill="hold" nodeType="afterEffect">
                                  <p:stCondLst>
                                    <p:cond delay="0"/>
                                  </p:stCondLst>
                                  <p:childTnLst>
                                    <p:animEffect transition="out" filter="fade">
                                      <p:cBhvr>
                                        <p:cTn id="213" dur="100"/>
                                        <p:tgtEl>
                                          <p:spTgt spid="91"/>
                                        </p:tgtEl>
                                      </p:cBhvr>
                                    </p:animEffect>
                                    <p:set>
                                      <p:cBhvr>
                                        <p:cTn id="214" dur="1" fill="hold">
                                          <p:stCondLst>
                                            <p:cond delay="99"/>
                                          </p:stCondLst>
                                        </p:cTn>
                                        <p:tgtEl>
                                          <p:spTgt spid="91"/>
                                        </p:tgtEl>
                                        <p:attrNameLst>
                                          <p:attrName>style.visibility</p:attrName>
                                        </p:attrNameLst>
                                      </p:cBhvr>
                                      <p:to>
                                        <p:strVal val="hidden"/>
                                      </p:to>
                                    </p:set>
                                  </p:childTnLst>
                                </p:cTn>
                              </p:par>
                            </p:childTnLst>
                          </p:cTn>
                        </p:par>
                        <p:par>
                          <p:cTn id="215" fill="hold">
                            <p:stCondLst>
                              <p:cond delay="13400"/>
                            </p:stCondLst>
                            <p:childTnLst>
                              <p:par>
                                <p:cTn id="216" presetID="10" presetClass="exit" presetSubtype="0" fill="hold" nodeType="afterEffect">
                                  <p:stCondLst>
                                    <p:cond delay="0"/>
                                  </p:stCondLst>
                                  <p:childTnLst>
                                    <p:animEffect transition="out" filter="fade">
                                      <p:cBhvr>
                                        <p:cTn id="217" dur="100"/>
                                        <p:tgtEl>
                                          <p:spTgt spid="92"/>
                                        </p:tgtEl>
                                      </p:cBhvr>
                                    </p:animEffect>
                                    <p:set>
                                      <p:cBhvr>
                                        <p:cTn id="218" dur="1" fill="hold">
                                          <p:stCondLst>
                                            <p:cond delay="99"/>
                                          </p:stCondLst>
                                        </p:cTn>
                                        <p:tgtEl>
                                          <p:spTgt spid="92"/>
                                        </p:tgtEl>
                                        <p:attrNameLst>
                                          <p:attrName>style.visibility</p:attrName>
                                        </p:attrNameLst>
                                      </p:cBhvr>
                                      <p:to>
                                        <p:strVal val="hidden"/>
                                      </p:to>
                                    </p:set>
                                  </p:childTnLst>
                                </p:cTn>
                              </p:par>
                            </p:childTnLst>
                          </p:cTn>
                        </p:par>
                        <p:par>
                          <p:cTn id="219" fill="hold">
                            <p:stCondLst>
                              <p:cond delay="13500"/>
                            </p:stCondLst>
                            <p:childTnLst>
                              <p:par>
                                <p:cTn id="220" presetID="10" presetClass="exit" presetSubtype="0" fill="hold" nodeType="afterEffect">
                                  <p:stCondLst>
                                    <p:cond delay="0"/>
                                  </p:stCondLst>
                                  <p:childTnLst>
                                    <p:animEffect transition="out" filter="fade">
                                      <p:cBhvr>
                                        <p:cTn id="221" dur="100"/>
                                        <p:tgtEl>
                                          <p:spTgt spid="93"/>
                                        </p:tgtEl>
                                      </p:cBhvr>
                                    </p:animEffect>
                                    <p:set>
                                      <p:cBhvr>
                                        <p:cTn id="222" dur="1" fill="hold">
                                          <p:stCondLst>
                                            <p:cond delay="99"/>
                                          </p:stCondLst>
                                        </p:cTn>
                                        <p:tgtEl>
                                          <p:spTgt spid="93"/>
                                        </p:tgtEl>
                                        <p:attrNameLst>
                                          <p:attrName>style.visibility</p:attrName>
                                        </p:attrNameLst>
                                      </p:cBhvr>
                                      <p:to>
                                        <p:strVal val="hidden"/>
                                      </p:to>
                                    </p:set>
                                  </p:childTnLst>
                                </p:cTn>
                              </p:par>
                            </p:childTnLst>
                          </p:cTn>
                        </p:par>
                        <p:par>
                          <p:cTn id="223" fill="hold">
                            <p:stCondLst>
                              <p:cond delay="13600"/>
                            </p:stCondLst>
                            <p:childTnLst>
                              <p:par>
                                <p:cTn id="224" presetID="10" presetClass="exit" presetSubtype="0" fill="hold" nodeType="afterEffect">
                                  <p:stCondLst>
                                    <p:cond delay="0"/>
                                  </p:stCondLst>
                                  <p:childTnLst>
                                    <p:animEffect transition="out" filter="fade">
                                      <p:cBhvr>
                                        <p:cTn id="225" dur="100"/>
                                        <p:tgtEl>
                                          <p:spTgt spid="94"/>
                                        </p:tgtEl>
                                      </p:cBhvr>
                                    </p:animEffect>
                                    <p:set>
                                      <p:cBhvr>
                                        <p:cTn id="226" dur="1" fill="hold">
                                          <p:stCondLst>
                                            <p:cond delay="99"/>
                                          </p:stCondLst>
                                        </p:cTn>
                                        <p:tgtEl>
                                          <p:spTgt spid="94"/>
                                        </p:tgtEl>
                                        <p:attrNameLst>
                                          <p:attrName>style.visibility</p:attrName>
                                        </p:attrNameLst>
                                      </p:cBhvr>
                                      <p:to>
                                        <p:strVal val="hidden"/>
                                      </p:to>
                                    </p:set>
                                  </p:childTnLst>
                                </p:cTn>
                              </p:par>
                            </p:childTnLst>
                          </p:cTn>
                        </p:par>
                        <p:par>
                          <p:cTn id="227" fill="hold">
                            <p:stCondLst>
                              <p:cond delay="13700"/>
                            </p:stCondLst>
                            <p:childTnLst>
                              <p:par>
                                <p:cTn id="228" presetID="10" presetClass="exit" presetSubtype="0" fill="hold" nodeType="afterEffect">
                                  <p:stCondLst>
                                    <p:cond delay="0"/>
                                  </p:stCondLst>
                                  <p:childTnLst>
                                    <p:animEffect transition="out" filter="fade">
                                      <p:cBhvr>
                                        <p:cTn id="229" dur="100"/>
                                        <p:tgtEl>
                                          <p:spTgt spid="95"/>
                                        </p:tgtEl>
                                      </p:cBhvr>
                                    </p:animEffect>
                                    <p:set>
                                      <p:cBhvr>
                                        <p:cTn id="230" dur="1" fill="hold">
                                          <p:stCondLst>
                                            <p:cond delay="99"/>
                                          </p:stCondLst>
                                        </p:cTn>
                                        <p:tgtEl>
                                          <p:spTgt spid="95"/>
                                        </p:tgtEl>
                                        <p:attrNameLst>
                                          <p:attrName>style.visibility</p:attrName>
                                        </p:attrNameLst>
                                      </p:cBhvr>
                                      <p:to>
                                        <p:strVal val="hidden"/>
                                      </p:to>
                                    </p:set>
                                  </p:childTnLst>
                                </p:cTn>
                              </p:par>
                            </p:childTnLst>
                          </p:cTn>
                        </p:par>
                        <p:par>
                          <p:cTn id="231" fill="hold">
                            <p:stCondLst>
                              <p:cond delay="13800"/>
                            </p:stCondLst>
                            <p:childTnLst>
                              <p:par>
                                <p:cTn id="232" presetID="10" presetClass="exit" presetSubtype="0" fill="hold" nodeType="afterEffect">
                                  <p:stCondLst>
                                    <p:cond delay="0"/>
                                  </p:stCondLst>
                                  <p:childTnLst>
                                    <p:animEffect transition="out" filter="fade">
                                      <p:cBhvr>
                                        <p:cTn id="233" dur="100"/>
                                        <p:tgtEl>
                                          <p:spTgt spid="96"/>
                                        </p:tgtEl>
                                      </p:cBhvr>
                                    </p:animEffect>
                                    <p:set>
                                      <p:cBhvr>
                                        <p:cTn id="234" dur="1" fill="hold">
                                          <p:stCondLst>
                                            <p:cond delay="99"/>
                                          </p:stCondLst>
                                        </p:cTn>
                                        <p:tgtEl>
                                          <p:spTgt spid="96"/>
                                        </p:tgtEl>
                                        <p:attrNameLst>
                                          <p:attrName>style.visibility</p:attrName>
                                        </p:attrNameLst>
                                      </p:cBhvr>
                                      <p:to>
                                        <p:strVal val="hidden"/>
                                      </p:to>
                                    </p:set>
                                  </p:childTnLst>
                                </p:cTn>
                              </p:par>
                            </p:childTnLst>
                          </p:cTn>
                        </p:par>
                        <p:par>
                          <p:cTn id="235" fill="hold">
                            <p:stCondLst>
                              <p:cond delay="13900"/>
                            </p:stCondLst>
                            <p:childTnLst>
                              <p:par>
                                <p:cTn id="236" presetID="10" presetClass="exit" presetSubtype="0" fill="hold" nodeType="afterEffect">
                                  <p:stCondLst>
                                    <p:cond delay="0"/>
                                  </p:stCondLst>
                                  <p:childTnLst>
                                    <p:animEffect transition="out" filter="fade">
                                      <p:cBhvr>
                                        <p:cTn id="237" dur="100"/>
                                        <p:tgtEl>
                                          <p:spTgt spid="97"/>
                                        </p:tgtEl>
                                      </p:cBhvr>
                                    </p:animEffect>
                                    <p:set>
                                      <p:cBhvr>
                                        <p:cTn id="238" dur="1" fill="hold">
                                          <p:stCondLst>
                                            <p:cond delay="99"/>
                                          </p:stCondLst>
                                        </p:cTn>
                                        <p:tgtEl>
                                          <p:spTgt spid="97"/>
                                        </p:tgtEl>
                                        <p:attrNameLst>
                                          <p:attrName>style.visibility</p:attrName>
                                        </p:attrNameLst>
                                      </p:cBhvr>
                                      <p:to>
                                        <p:strVal val="hidden"/>
                                      </p:to>
                                    </p:set>
                                  </p:childTnLst>
                                </p:cTn>
                              </p:par>
                            </p:childTnLst>
                          </p:cTn>
                        </p:par>
                        <p:par>
                          <p:cTn id="239" fill="hold">
                            <p:stCondLst>
                              <p:cond delay="14000"/>
                            </p:stCondLst>
                            <p:childTnLst>
                              <p:par>
                                <p:cTn id="240" presetID="10" presetClass="exit" presetSubtype="0" fill="hold" nodeType="afterEffect">
                                  <p:stCondLst>
                                    <p:cond delay="0"/>
                                  </p:stCondLst>
                                  <p:childTnLst>
                                    <p:animEffect transition="out" filter="fade">
                                      <p:cBhvr>
                                        <p:cTn id="241" dur="100"/>
                                        <p:tgtEl>
                                          <p:spTgt spid="98"/>
                                        </p:tgtEl>
                                      </p:cBhvr>
                                    </p:animEffect>
                                    <p:set>
                                      <p:cBhvr>
                                        <p:cTn id="242" dur="1" fill="hold">
                                          <p:stCondLst>
                                            <p:cond delay="99"/>
                                          </p:stCondLst>
                                        </p:cTn>
                                        <p:tgtEl>
                                          <p:spTgt spid="98"/>
                                        </p:tgtEl>
                                        <p:attrNameLst>
                                          <p:attrName>style.visibility</p:attrName>
                                        </p:attrNameLst>
                                      </p:cBhvr>
                                      <p:to>
                                        <p:strVal val="hidden"/>
                                      </p:to>
                                    </p:set>
                                  </p:childTnLst>
                                </p:cTn>
                              </p:par>
                            </p:childTnLst>
                          </p:cTn>
                        </p:par>
                        <p:par>
                          <p:cTn id="243" fill="hold">
                            <p:stCondLst>
                              <p:cond delay="14100"/>
                            </p:stCondLst>
                            <p:childTnLst>
                              <p:par>
                                <p:cTn id="244" presetID="10" presetClass="exit" presetSubtype="0" fill="hold" nodeType="afterEffect">
                                  <p:stCondLst>
                                    <p:cond delay="0"/>
                                  </p:stCondLst>
                                  <p:childTnLst>
                                    <p:animEffect transition="out" filter="fade">
                                      <p:cBhvr>
                                        <p:cTn id="245" dur="100"/>
                                        <p:tgtEl>
                                          <p:spTgt spid="99"/>
                                        </p:tgtEl>
                                      </p:cBhvr>
                                    </p:animEffect>
                                    <p:set>
                                      <p:cBhvr>
                                        <p:cTn id="246" dur="1" fill="hold">
                                          <p:stCondLst>
                                            <p:cond delay="99"/>
                                          </p:stCondLst>
                                        </p:cTn>
                                        <p:tgtEl>
                                          <p:spTgt spid="99"/>
                                        </p:tgtEl>
                                        <p:attrNameLst>
                                          <p:attrName>style.visibility</p:attrName>
                                        </p:attrNameLst>
                                      </p:cBhvr>
                                      <p:to>
                                        <p:strVal val="hidden"/>
                                      </p:to>
                                    </p:set>
                                  </p:childTnLst>
                                </p:cTn>
                              </p:par>
                            </p:childTnLst>
                          </p:cTn>
                        </p:par>
                        <p:par>
                          <p:cTn id="247" fill="hold">
                            <p:stCondLst>
                              <p:cond delay="14200"/>
                            </p:stCondLst>
                            <p:childTnLst>
                              <p:par>
                                <p:cTn id="248" presetID="10" presetClass="exit" presetSubtype="0" fill="hold" nodeType="afterEffect">
                                  <p:stCondLst>
                                    <p:cond delay="0"/>
                                  </p:stCondLst>
                                  <p:childTnLst>
                                    <p:animEffect transition="out" filter="fade">
                                      <p:cBhvr>
                                        <p:cTn id="249" dur="100"/>
                                        <p:tgtEl>
                                          <p:spTgt spid="100"/>
                                        </p:tgtEl>
                                      </p:cBhvr>
                                    </p:animEffect>
                                    <p:set>
                                      <p:cBhvr>
                                        <p:cTn id="250" dur="1" fill="hold">
                                          <p:stCondLst>
                                            <p:cond delay="99"/>
                                          </p:stCondLst>
                                        </p:cTn>
                                        <p:tgtEl>
                                          <p:spTgt spid="100"/>
                                        </p:tgtEl>
                                        <p:attrNameLst>
                                          <p:attrName>style.visibility</p:attrName>
                                        </p:attrNameLst>
                                      </p:cBhvr>
                                      <p:to>
                                        <p:strVal val="hidden"/>
                                      </p:to>
                                    </p:set>
                                  </p:childTnLst>
                                </p:cTn>
                              </p:par>
                            </p:childTnLst>
                          </p:cTn>
                        </p:par>
                        <p:par>
                          <p:cTn id="251" fill="hold">
                            <p:stCondLst>
                              <p:cond delay="14300"/>
                            </p:stCondLst>
                            <p:childTnLst>
                              <p:par>
                                <p:cTn id="252" presetID="10" presetClass="exit" presetSubtype="0" fill="hold" nodeType="afterEffect">
                                  <p:stCondLst>
                                    <p:cond delay="0"/>
                                  </p:stCondLst>
                                  <p:childTnLst>
                                    <p:animEffect transition="out" filter="fade">
                                      <p:cBhvr>
                                        <p:cTn id="253" dur="100"/>
                                        <p:tgtEl>
                                          <p:spTgt spid="101"/>
                                        </p:tgtEl>
                                      </p:cBhvr>
                                    </p:animEffect>
                                    <p:set>
                                      <p:cBhvr>
                                        <p:cTn id="254" dur="1" fill="hold">
                                          <p:stCondLst>
                                            <p:cond delay="99"/>
                                          </p:stCondLst>
                                        </p:cTn>
                                        <p:tgtEl>
                                          <p:spTgt spid="101"/>
                                        </p:tgtEl>
                                        <p:attrNameLst>
                                          <p:attrName>style.visibility</p:attrName>
                                        </p:attrNameLst>
                                      </p:cBhvr>
                                      <p:to>
                                        <p:strVal val="hidden"/>
                                      </p:to>
                                    </p:set>
                                  </p:childTnLst>
                                </p:cTn>
                              </p:par>
                            </p:childTnLst>
                          </p:cTn>
                        </p:par>
                        <p:par>
                          <p:cTn id="255" fill="hold">
                            <p:stCondLst>
                              <p:cond delay="14400"/>
                            </p:stCondLst>
                            <p:childTnLst>
                              <p:par>
                                <p:cTn id="256" presetID="10" presetClass="exit" presetSubtype="0" fill="hold" nodeType="afterEffect">
                                  <p:stCondLst>
                                    <p:cond delay="0"/>
                                  </p:stCondLst>
                                  <p:childTnLst>
                                    <p:animEffect transition="out" filter="fade">
                                      <p:cBhvr>
                                        <p:cTn id="257" dur="100"/>
                                        <p:tgtEl>
                                          <p:spTgt spid="102"/>
                                        </p:tgtEl>
                                      </p:cBhvr>
                                    </p:animEffect>
                                    <p:set>
                                      <p:cBhvr>
                                        <p:cTn id="258" dur="1" fill="hold">
                                          <p:stCondLst>
                                            <p:cond delay="99"/>
                                          </p:stCondLst>
                                        </p:cTn>
                                        <p:tgtEl>
                                          <p:spTgt spid="102"/>
                                        </p:tgtEl>
                                        <p:attrNameLst>
                                          <p:attrName>style.visibility</p:attrName>
                                        </p:attrNameLst>
                                      </p:cBhvr>
                                      <p:to>
                                        <p:strVal val="hidden"/>
                                      </p:to>
                                    </p:set>
                                  </p:childTnLst>
                                </p:cTn>
                              </p:par>
                            </p:childTnLst>
                          </p:cTn>
                        </p:par>
                        <p:par>
                          <p:cTn id="259" fill="hold">
                            <p:stCondLst>
                              <p:cond delay="14500"/>
                            </p:stCondLst>
                            <p:childTnLst>
                              <p:par>
                                <p:cTn id="260" presetID="10" presetClass="exit" presetSubtype="0" fill="hold" nodeType="afterEffect">
                                  <p:stCondLst>
                                    <p:cond delay="0"/>
                                  </p:stCondLst>
                                  <p:childTnLst>
                                    <p:animEffect transition="out" filter="fade">
                                      <p:cBhvr>
                                        <p:cTn id="261" dur="100"/>
                                        <p:tgtEl>
                                          <p:spTgt spid="103"/>
                                        </p:tgtEl>
                                      </p:cBhvr>
                                    </p:animEffect>
                                    <p:set>
                                      <p:cBhvr>
                                        <p:cTn id="262" dur="1" fill="hold">
                                          <p:stCondLst>
                                            <p:cond delay="99"/>
                                          </p:stCondLst>
                                        </p:cTn>
                                        <p:tgtEl>
                                          <p:spTgt spid="103"/>
                                        </p:tgtEl>
                                        <p:attrNameLst>
                                          <p:attrName>style.visibility</p:attrName>
                                        </p:attrNameLst>
                                      </p:cBhvr>
                                      <p:to>
                                        <p:strVal val="hidden"/>
                                      </p:to>
                                    </p:set>
                                  </p:childTnLst>
                                </p:cTn>
                              </p:par>
                            </p:childTnLst>
                          </p:cTn>
                        </p:par>
                        <p:par>
                          <p:cTn id="263" fill="hold">
                            <p:stCondLst>
                              <p:cond delay="14600"/>
                            </p:stCondLst>
                            <p:childTnLst>
                              <p:par>
                                <p:cTn id="264" presetID="10" presetClass="exit" presetSubtype="0" fill="hold" nodeType="afterEffect">
                                  <p:stCondLst>
                                    <p:cond delay="0"/>
                                  </p:stCondLst>
                                  <p:childTnLst>
                                    <p:animEffect transition="out" filter="fade">
                                      <p:cBhvr>
                                        <p:cTn id="265" dur="100"/>
                                        <p:tgtEl>
                                          <p:spTgt spid="104"/>
                                        </p:tgtEl>
                                      </p:cBhvr>
                                    </p:animEffect>
                                    <p:set>
                                      <p:cBhvr>
                                        <p:cTn id="266" dur="1" fill="hold">
                                          <p:stCondLst>
                                            <p:cond delay="99"/>
                                          </p:stCondLst>
                                        </p:cTn>
                                        <p:tgtEl>
                                          <p:spTgt spid="104"/>
                                        </p:tgtEl>
                                        <p:attrNameLst>
                                          <p:attrName>style.visibility</p:attrName>
                                        </p:attrNameLst>
                                      </p:cBhvr>
                                      <p:to>
                                        <p:strVal val="hidden"/>
                                      </p:to>
                                    </p:set>
                                  </p:childTnLst>
                                </p:cTn>
                              </p:par>
                            </p:childTnLst>
                          </p:cTn>
                        </p:par>
                        <p:par>
                          <p:cTn id="267" fill="hold">
                            <p:stCondLst>
                              <p:cond delay="14700"/>
                            </p:stCondLst>
                            <p:childTnLst>
                              <p:par>
                                <p:cTn id="268" presetID="10" presetClass="exit" presetSubtype="0" fill="hold" nodeType="afterEffect">
                                  <p:stCondLst>
                                    <p:cond delay="0"/>
                                  </p:stCondLst>
                                  <p:childTnLst>
                                    <p:animEffect transition="out" filter="fade">
                                      <p:cBhvr>
                                        <p:cTn id="269" dur="100"/>
                                        <p:tgtEl>
                                          <p:spTgt spid="105"/>
                                        </p:tgtEl>
                                      </p:cBhvr>
                                    </p:animEffect>
                                    <p:set>
                                      <p:cBhvr>
                                        <p:cTn id="270" dur="1" fill="hold">
                                          <p:stCondLst>
                                            <p:cond delay="99"/>
                                          </p:stCondLst>
                                        </p:cTn>
                                        <p:tgtEl>
                                          <p:spTgt spid="105"/>
                                        </p:tgtEl>
                                        <p:attrNameLst>
                                          <p:attrName>style.visibility</p:attrName>
                                        </p:attrNameLst>
                                      </p:cBhvr>
                                      <p:to>
                                        <p:strVal val="hidden"/>
                                      </p:to>
                                    </p:set>
                                  </p:childTnLst>
                                </p:cTn>
                              </p:par>
                            </p:childTnLst>
                          </p:cTn>
                        </p:par>
                        <p:par>
                          <p:cTn id="271" fill="hold">
                            <p:stCondLst>
                              <p:cond delay="14800"/>
                            </p:stCondLst>
                            <p:childTnLst>
                              <p:par>
                                <p:cTn id="272" presetID="10" presetClass="exit" presetSubtype="0" fill="hold" nodeType="afterEffect">
                                  <p:stCondLst>
                                    <p:cond delay="0"/>
                                  </p:stCondLst>
                                  <p:childTnLst>
                                    <p:animEffect transition="out" filter="fade">
                                      <p:cBhvr>
                                        <p:cTn id="273" dur="100"/>
                                        <p:tgtEl>
                                          <p:spTgt spid="106"/>
                                        </p:tgtEl>
                                      </p:cBhvr>
                                    </p:animEffect>
                                    <p:set>
                                      <p:cBhvr>
                                        <p:cTn id="274" dur="1" fill="hold">
                                          <p:stCondLst>
                                            <p:cond delay="99"/>
                                          </p:stCondLst>
                                        </p:cTn>
                                        <p:tgtEl>
                                          <p:spTgt spid="106"/>
                                        </p:tgtEl>
                                        <p:attrNameLst>
                                          <p:attrName>style.visibility</p:attrName>
                                        </p:attrNameLst>
                                      </p:cBhvr>
                                      <p:to>
                                        <p:strVal val="hidden"/>
                                      </p:to>
                                    </p:set>
                                  </p:childTnLst>
                                </p:cTn>
                              </p:par>
                            </p:childTnLst>
                          </p:cTn>
                        </p:par>
                        <p:par>
                          <p:cTn id="275" fill="hold">
                            <p:stCondLst>
                              <p:cond delay="14900"/>
                            </p:stCondLst>
                            <p:childTnLst>
                              <p:par>
                                <p:cTn id="276" presetID="10" presetClass="exit" presetSubtype="0" fill="hold" nodeType="afterEffect">
                                  <p:stCondLst>
                                    <p:cond delay="0"/>
                                  </p:stCondLst>
                                  <p:childTnLst>
                                    <p:animEffect transition="out" filter="fade">
                                      <p:cBhvr>
                                        <p:cTn id="277" dur="100"/>
                                        <p:tgtEl>
                                          <p:spTgt spid="107"/>
                                        </p:tgtEl>
                                      </p:cBhvr>
                                    </p:animEffect>
                                    <p:set>
                                      <p:cBhvr>
                                        <p:cTn id="278" dur="1" fill="hold">
                                          <p:stCondLst>
                                            <p:cond delay="99"/>
                                          </p:stCondLst>
                                        </p:cTn>
                                        <p:tgtEl>
                                          <p:spTgt spid="107"/>
                                        </p:tgtEl>
                                        <p:attrNameLst>
                                          <p:attrName>style.visibility</p:attrName>
                                        </p:attrNameLst>
                                      </p:cBhvr>
                                      <p:to>
                                        <p:strVal val="hidden"/>
                                      </p:to>
                                    </p:set>
                                  </p:childTnLst>
                                </p:cTn>
                              </p:par>
                            </p:childTnLst>
                          </p:cTn>
                        </p:par>
                        <p:par>
                          <p:cTn id="279" fill="hold">
                            <p:stCondLst>
                              <p:cond delay="15000"/>
                            </p:stCondLst>
                            <p:childTnLst>
                              <p:par>
                                <p:cTn id="280" presetID="10" presetClass="exit" presetSubtype="0" fill="hold" nodeType="afterEffect">
                                  <p:stCondLst>
                                    <p:cond delay="0"/>
                                  </p:stCondLst>
                                  <p:childTnLst>
                                    <p:animEffect transition="out" filter="fade">
                                      <p:cBhvr>
                                        <p:cTn id="281" dur="100"/>
                                        <p:tgtEl>
                                          <p:spTgt spid="108"/>
                                        </p:tgtEl>
                                      </p:cBhvr>
                                    </p:animEffect>
                                    <p:set>
                                      <p:cBhvr>
                                        <p:cTn id="282" dur="1" fill="hold">
                                          <p:stCondLst>
                                            <p:cond delay="99"/>
                                          </p:stCondLst>
                                        </p:cTn>
                                        <p:tgtEl>
                                          <p:spTgt spid="108"/>
                                        </p:tgtEl>
                                        <p:attrNameLst>
                                          <p:attrName>style.visibility</p:attrName>
                                        </p:attrNameLst>
                                      </p:cBhvr>
                                      <p:to>
                                        <p:strVal val="hidden"/>
                                      </p:to>
                                    </p:set>
                                  </p:childTnLst>
                                </p:cTn>
                              </p:par>
                            </p:childTnLst>
                          </p:cTn>
                        </p:par>
                        <p:par>
                          <p:cTn id="283" fill="hold">
                            <p:stCondLst>
                              <p:cond delay="15100"/>
                            </p:stCondLst>
                            <p:childTnLst>
                              <p:par>
                                <p:cTn id="284" presetID="10" presetClass="exit" presetSubtype="0" fill="hold" nodeType="afterEffect">
                                  <p:stCondLst>
                                    <p:cond delay="0"/>
                                  </p:stCondLst>
                                  <p:childTnLst>
                                    <p:animEffect transition="out" filter="fade">
                                      <p:cBhvr>
                                        <p:cTn id="285" dur="100"/>
                                        <p:tgtEl>
                                          <p:spTgt spid="109"/>
                                        </p:tgtEl>
                                      </p:cBhvr>
                                    </p:animEffect>
                                    <p:set>
                                      <p:cBhvr>
                                        <p:cTn id="286" dur="1" fill="hold">
                                          <p:stCondLst>
                                            <p:cond delay="99"/>
                                          </p:stCondLst>
                                        </p:cTn>
                                        <p:tgtEl>
                                          <p:spTgt spid="109"/>
                                        </p:tgtEl>
                                        <p:attrNameLst>
                                          <p:attrName>style.visibility</p:attrName>
                                        </p:attrNameLst>
                                      </p:cBhvr>
                                      <p:to>
                                        <p:strVal val="hidden"/>
                                      </p:to>
                                    </p:set>
                                  </p:childTnLst>
                                </p:cTn>
                              </p:par>
                            </p:childTnLst>
                          </p:cTn>
                        </p:par>
                        <p:par>
                          <p:cTn id="287" fill="hold">
                            <p:stCondLst>
                              <p:cond delay="15200"/>
                            </p:stCondLst>
                            <p:childTnLst>
                              <p:par>
                                <p:cTn id="288" presetID="10" presetClass="exit" presetSubtype="0" fill="hold" nodeType="afterEffect">
                                  <p:stCondLst>
                                    <p:cond delay="0"/>
                                  </p:stCondLst>
                                  <p:childTnLst>
                                    <p:animEffect transition="out" filter="fade">
                                      <p:cBhvr>
                                        <p:cTn id="289" dur="100"/>
                                        <p:tgtEl>
                                          <p:spTgt spid="110"/>
                                        </p:tgtEl>
                                      </p:cBhvr>
                                    </p:animEffect>
                                    <p:set>
                                      <p:cBhvr>
                                        <p:cTn id="290" dur="1" fill="hold">
                                          <p:stCondLst>
                                            <p:cond delay="99"/>
                                          </p:stCondLst>
                                        </p:cTn>
                                        <p:tgtEl>
                                          <p:spTgt spid="110"/>
                                        </p:tgtEl>
                                        <p:attrNameLst>
                                          <p:attrName>style.visibility</p:attrName>
                                        </p:attrNameLst>
                                      </p:cBhvr>
                                      <p:to>
                                        <p:strVal val="hidden"/>
                                      </p:to>
                                    </p:set>
                                  </p:childTnLst>
                                </p:cTn>
                              </p:par>
                            </p:childTnLst>
                          </p:cTn>
                        </p:par>
                        <p:par>
                          <p:cTn id="291" fill="hold">
                            <p:stCondLst>
                              <p:cond delay="15300"/>
                            </p:stCondLst>
                            <p:childTnLst>
                              <p:par>
                                <p:cTn id="292" presetID="10" presetClass="exit" presetSubtype="0" fill="hold" nodeType="afterEffect">
                                  <p:stCondLst>
                                    <p:cond delay="0"/>
                                  </p:stCondLst>
                                  <p:childTnLst>
                                    <p:animEffect transition="out" filter="fade">
                                      <p:cBhvr>
                                        <p:cTn id="293" dur="100"/>
                                        <p:tgtEl>
                                          <p:spTgt spid="111"/>
                                        </p:tgtEl>
                                      </p:cBhvr>
                                    </p:animEffect>
                                    <p:set>
                                      <p:cBhvr>
                                        <p:cTn id="294" dur="1" fill="hold">
                                          <p:stCondLst>
                                            <p:cond delay="99"/>
                                          </p:stCondLst>
                                        </p:cTn>
                                        <p:tgtEl>
                                          <p:spTgt spid="111"/>
                                        </p:tgtEl>
                                        <p:attrNameLst>
                                          <p:attrName>style.visibility</p:attrName>
                                        </p:attrNameLst>
                                      </p:cBhvr>
                                      <p:to>
                                        <p:strVal val="hidden"/>
                                      </p:to>
                                    </p:set>
                                  </p:childTnLst>
                                </p:cTn>
                              </p:par>
                            </p:childTnLst>
                          </p:cTn>
                        </p:par>
                        <p:par>
                          <p:cTn id="295" fill="hold">
                            <p:stCondLst>
                              <p:cond delay="15400"/>
                            </p:stCondLst>
                            <p:childTnLst>
                              <p:par>
                                <p:cTn id="296" presetID="10" presetClass="exit" presetSubtype="0" fill="hold" nodeType="afterEffect">
                                  <p:stCondLst>
                                    <p:cond delay="0"/>
                                  </p:stCondLst>
                                  <p:childTnLst>
                                    <p:animEffect transition="out" filter="fade">
                                      <p:cBhvr>
                                        <p:cTn id="297" dur="100"/>
                                        <p:tgtEl>
                                          <p:spTgt spid="112"/>
                                        </p:tgtEl>
                                      </p:cBhvr>
                                    </p:animEffect>
                                    <p:set>
                                      <p:cBhvr>
                                        <p:cTn id="298" dur="1" fill="hold">
                                          <p:stCondLst>
                                            <p:cond delay="99"/>
                                          </p:stCondLst>
                                        </p:cTn>
                                        <p:tgtEl>
                                          <p:spTgt spid="112"/>
                                        </p:tgtEl>
                                        <p:attrNameLst>
                                          <p:attrName>style.visibility</p:attrName>
                                        </p:attrNameLst>
                                      </p:cBhvr>
                                      <p:to>
                                        <p:strVal val="hidden"/>
                                      </p:to>
                                    </p:set>
                                  </p:childTnLst>
                                </p:cTn>
                              </p:par>
                              <p:par>
                                <p:cTn id="299" presetID="10" presetClass="exit" presetSubtype="0" fill="hold" nodeType="withEffect">
                                  <p:stCondLst>
                                    <p:cond delay="0"/>
                                  </p:stCondLst>
                                  <p:childTnLst>
                                    <p:animEffect transition="out" filter="fade">
                                      <p:cBhvr>
                                        <p:cTn id="300" dur="100"/>
                                        <p:tgtEl>
                                          <p:spTgt spid="113"/>
                                        </p:tgtEl>
                                      </p:cBhvr>
                                    </p:animEffect>
                                    <p:set>
                                      <p:cBhvr>
                                        <p:cTn id="301" dur="1" fill="hold">
                                          <p:stCondLst>
                                            <p:cond delay="99"/>
                                          </p:stCondLst>
                                        </p:cTn>
                                        <p:tgtEl>
                                          <p:spTgt spid="113"/>
                                        </p:tgtEl>
                                        <p:attrNameLst>
                                          <p:attrName>style.visibility</p:attrName>
                                        </p:attrNameLst>
                                      </p:cBhvr>
                                      <p:to>
                                        <p:strVal val="hidden"/>
                                      </p:to>
                                    </p:set>
                                  </p:childTnLst>
                                </p:cTn>
                              </p:par>
                            </p:childTnLst>
                          </p:cTn>
                        </p:par>
                        <p:par>
                          <p:cTn id="302" fill="hold">
                            <p:stCondLst>
                              <p:cond delay="15500"/>
                            </p:stCondLst>
                            <p:childTnLst>
                              <p:par>
                                <p:cTn id="303" presetID="10" presetClass="exit" presetSubtype="0" fill="hold" nodeType="afterEffect">
                                  <p:stCondLst>
                                    <p:cond delay="0"/>
                                  </p:stCondLst>
                                  <p:childTnLst>
                                    <p:animEffect transition="out" filter="fade">
                                      <p:cBhvr>
                                        <p:cTn id="304" dur="100"/>
                                        <p:tgtEl>
                                          <p:spTgt spid="114"/>
                                        </p:tgtEl>
                                      </p:cBhvr>
                                    </p:animEffect>
                                    <p:set>
                                      <p:cBhvr>
                                        <p:cTn id="305" dur="1" fill="hold">
                                          <p:stCondLst>
                                            <p:cond delay="99"/>
                                          </p:stCondLst>
                                        </p:cTn>
                                        <p:tgtEl>
                                          <p:spTgt spid="114"/>
                                        </p:tgtEl>
                                        <p:attrNameLst>
                                          <p:attrName>style.visibility</p:attrName>
                                        </p:attrNameLst>
                                      </p:cBhvr>
                                      <p:to>
                                        <p:strVal val="hidden"/>
                                      </p:to>
                                    </p:set>
                                  </p:childTnLst>
                                </p:cTn>
                              </p:par>
                            </p:childTnLst>
                          </p:cTn>
                        </p:par>
                        <p:par>
                          <p:cTn id="306" fill="hold">
                            <p:stCondLst>
                              <p:cond delay="15600"/>
                            </p:stCondLst>
                            <p:childTnLst>
                              <p:par>
                                <p:cTn id="307" presetID="10" presetClass="exit" presetSubtype="0" fill="hold" nodeType="afterEffect">
                                  <p:stCondLst>
                                    <p:cond delay="0"/>
                                  </p:stCondLst>
                                  <p:childTnLst>
                                    <p:animEffect transition="out" filter="fade">
                                      <p:cBhvr>
                                        <p:cTn id="308" dur="100"/>
                                        <p:tgtEl>
                                          <p:spTgt spid="115"/>
                                        </p:tgtEl>
                                      </p:cBhvr>
                                    </p:animEffect>
                                    <p:set>
                                      <p:cBhvr>
                                        <p:cTn id="309" dur="1" fill="hold">
                                          <p:stCondLst>
                                            <p:cond delay="99"/>
                                          </p:stCondLst>
                                        </p:cTn>
                                        <p:tgtEl>
                                          <p:spTgt spid="115"/>
                                        </p:tgtEl>
                                        <p:attrNameLst>
                                          <p:attrName>style.visibility</p:attrName>
                                        </p:attrNameLst>
                                      </p:cBhvr>
                                      <p:to>
                                        <p:strVal val="hidden"/>
                                      </p:to>
                                    </p:set>
                                  </p:childTnLst>
                                </p:cTn>
                              </p:par>
                            </p:childTnLst>
                          </p:cTn>
                        </p:par>
                        <p:par>
                          <p:cTn id="310" fill="hold">
                            <p:stCondLst>
                              <p:cond delay="15700"/>
                            </p:stCondLst>
                            <p:childTnLst>
                              <p:par>
                                <p:cTn id="311" presetID="10" presetClass="exit" presetSubtype="0" fill="hold" nodeType="afterEffect">
                                  <p:stCondLst>
                                    <p:cond delay="0"/>
                                  </p:stCondLst>
                                  <p:childTnLst>
                                    <p:animEffect transition="out" filter="fade">
                                      <p:cBhvr>
                                        <p:cTn id="312" dur="100"/>
                                        <p:tgtEl>
                                          <p:spTgt spid="116"/>
                                        </p:tgtEl>
                                      </p:cBhvr>
                                    </p:animEffect>
                                    <p:set>
                                      <p:cBhvr>
                                        <p:cTn id="313" dur="1" fill="hold">
                                          <p:stCondLst>
                                            <p:cond delay="99"/>
                                          </p:stCondLst>
                                        </p:cTn>
                                        <p:tgtEl>
                                          <p:spTgt spid="116"/>
                                        </p:tgtEl>
                                        <p:attrNameLst>
                                          <p:attrName>style.visibility</p:attrName>
                                        </p:attrNameLst>
                                      </p:cBhvr>
                                      <p:to>
                                        <p:strVal val="hidden"/>
                                      </p:to>
                                    </p:set>
                                  </p:childTnLst>
                                </p:cTn>
                              </p:par>
                            </p:childTnLst>
                          </p:cTn>
                        </p:par>
                        <p:par>
                          <p:cTn id="314" fill="hold">
                            <p:stCondLst>
                              <p:cond delay="15800"/>
                            </p:stCondLst>
                            <p:childTnLst>
                              <p:par>
                                <p:cTn id="315" presetID="10" presetClass="exit" presetSubtype="0" fill="hold" nodeType="afterEffect">
                                  <p:stCondLst>
                                    <p:cond delay="0"/>
                                  </p:stCondLst>
                                  <p:childTnLst>
                                    <p:animEffect transition="out" filter="fade">
                                      <p:cBhvr>
                                        <p:cTn id="316" dur="100"/>
                                        <p:tgtEl>
                                          <p:spTgt spid="117"/>
                                        </p:tgtEl>
                                      </p:cBhvr>
                                    </p:animEffect>
                                    <p:set>
                                      <p:cBhvr>
                                        <p:cTn id="317" dur="1" fill="hold">
                                          <p:stCondLst>
                                            <p:cond delay="99"/>
                                          </p:stCondLst>
                                        </p:cTn>
                                        <p:tgtEl>
                                          <p:spTgt spid="117"/>
                                        </p:tgtEl>
                                        <p:attrNameLst>
                                          <p:attrName>style.visibility</p:attrName>
                                        </p:attrNameLst>
                                      </p:cBhvr>
                                      <p:to>
                                        <p:strVal val="hidden"/>
                                      </p:to>
                                    </p:set>
                                  </p:childTnLst>
                                </p:cTn>
                              </p:par>
                            </p:childTnLst>
                          </p:cTn>
                        </p:par>
                        <p:par>
                          <p:cTn id="318" fill="hold">
                            <p:stCondLst>
                              <p:cond delay="15900"/>
                            </p:stCondLst>
                            <p:childTnLst>
                              <p:par>
                                <p:cTn id="319" presetID="10" presetClass="exit" presetSubtype="0" fill="hold" nodeType="afterEffect">
                                  <p:stCondLst>
                                    <p:cond delay="0"/>
                                  </p:stCondLst>
                                  <p:childTnLst>
                                    <p:animEffect transition="out" filter="fade">
                                      <p:cBhvr>
                                        <p:cTn id="320" dur="100"/>
                                        <p:tgtEl>
                                          <p:spTgt spid="118"/>
                                        </p:tgtEl>
                                      </p:cBhvr>
                                    </p:animEffect>
                                    <p:set>
                                      <p:cBhvr>
                                        <p:cTn id="321" dur="1" fill="hold">
                                          <p:stCondLst>
                                            <p:cond delay="99"/>
                                          </p:stCondLst>
                                        </p:cTn>
                                        <p:tgtEl>
                                          <p:spTgt spid="118"/>
                                        </p:tgtEl>
                                        <p:attrNameLst>
                                          <p:attrName>style.visibility</p:attrName>
                                        </p:attrNameLst>
                                      </p:cBhvr>
                                      <p:to>
                                        <p:strVal val="hidden"/>
                                      </p:to>
                                    </p:set>
                                  </p:childTnLst>
                                </p:cTn>
                              </p:par>
                            </p:childTnLst>
                          </p:cTn>
                        </p:par>
                        <p:par>
                          <p:cTn id="322" fill="hold">
                            <p:stCondLst>
                              <p:cond delay="16000"/>
                            </p:stCondLst>
                            <p:childTnLst>
                              <p:par>
                                <p:cTn id="323" presetID="10" presetClass="exit" presetSubtype="0" fill="hold" nodeType="afterEffect">
                                  <p:stCondLst>
                                    <p:cond delay="0"/>
                                  </p:stCondLst>
                                  <p:childTnLst>
                                    <p:animEffect transition="out" filter="fade">
                                      <p:cBhvr>
                                        <p:cTn id="324" dur="100"/>
                                        <p:tgtEl>
                                          <p:spTgt spid="119"/>
                                        </p:tgtEl>
                                      </p:cBhvr>
                                    </p:animEffect>
                                    <p:set>
                                      <p:cBhvr>
                                        <p:cTn id="325" dur="1" fill="hold">
                                          <p:stCondLst>
                                            <p:cond delay="99"/>
                                          </p:stCondLst>
                                        </p:cTn>
                                        <p:tgtEl>
                                          <p:spTgt spid="119"/>
                                        </p:tgtEl>
                                        <p:attrNameLst>
                                          <p:attrName>style.visibility</p:attrName>
                                        </p:attrNameLst>
                                      </p:cBhvr>
                                      <p:to>
                                        <p:strVal val="hidden"/>
                                      </p:to>
                                    </p:set>
                                  </p:childTnLst>
                                </p:cTn>
                              </p:par>
                            </p:childTnLst>
                          </p:cTn>
                        </p:par>
                        <p:par>
                          <p:cTn id="326" fill="hold">
                            <p:stCondLst>
                              <p:cond delay="16100"/>
                            </p:stCondLst>
                            <p:childTnLst>
                              <p:par>
                                <p:cTn id="327" presetID="10" presetClass="exit" presetSubtype="0" fill="hold" nodeType="afterEffect">
                                  <p:stCondLst>
                                    <p:cond delay="0"/>
                                  </p:stCondLst>
                                  <p:childTnLst>
                                    <p:animEffect transition="out" filter="fade">
                                      <p:cBhvr>
                                        <p:cTn id="328" dur="100"/>
                                        <p:tgtEl>
                                          <p:spTgt spid="120"/>
                                        </p:tgtEl>
                                      </p:cBhvr>
                                    </p:animEffect>
                                    <p:set>
                                      <p:cBhvr>
                                        <p:cTn id="329" dur="1" fill="hold">
                                          <p:stCondLst>
                                            <p:cond delay="99"/>
                                          </p:stCondLst>
                                        </p:cTn>
                                        <p:tgtEl>
                                          <p:spTgt spid="120"/>
                                        </p:tgtEl>
                                        <p:attrNameLst>
                                          <p:attrName>style.visibility</p:attrName>
                                        </p:attrNameLst>
                                      </p:cBhvr>
                                      <p:to>
                                        <p:strVal val="hidden"/>
                                      </p:to>
                                    </p:set>
                                  </p:childTnLst>
                                </p:cTn>
                              </p:par>
                            </p:childTnLst>
                          </p:cTn>
                        </p:par>
                        <p:par>
                          <p:cTn id="330" fill="hold">
                            <p:stCondLst>
                              <p:cond delay="16200"/>
                            </p:stCondLst>
                            <p:childTnLst>
                              <p:par>
                                <p:cTn id="331" presetID="10" presetClass="exit" presetSubtype="0" fill="hold" nodeType="afterEffect">
                                  <p:stCondLst>
                                    <p:cond delay="0"/>
                                  </p:stCondLst>
                                  <p:childTnLst>
                                    <p:animEffect transition="out" filter="fade">
                                      <p:cBhvr>
                                        <p:cTn id="332" dur="100"/>
                                        <p:tgtEl>
                                          <p:spTgt spid="121"/>
                                        </p:tgtEl>
                                      </p:cBhvr>
                                    </p:animEffect>
                                    <p:set>
                                      <p:cBhvr>
                                        <p:cTn id="333" dur="1" fill="hold">
                                          <p:stCondLst>
                                            <p:cond delay="99"/>
                                          </p:stCondLst>
                                        </p:cTn>
                                        <p:tgtEl>
                                          <p:spTgt spid="121"/>
                                        </p:tgtEl>
                                        <p:attrNameLst>
                                          <p:attrName>style.visibility</p:attrName>
                                        </p:attrNameLst>
                                      </p:cBhvr>
                                      <p:to>
                                        <p:strVal val="hidden"/>
                                      </p:to>
                                    </p:set>
                                  </p:childTnLst>
                                </p:cTn>
                              </p:par>
                            </p:childTnLst>
                          </p:cTn>
                        </p:par>
                        <p:par>
                          <p:cTn id="334" fill="hold">
                            <p:stCondLst>
                              <p:cond delay="16300"/>
                            </p:stCondLst>
                            <p:childTnLst>
                              <p:par>
                                <p:cTn id="335" presetID="10" presetClass="exit" presetSubtype="0" fill="hold" nodeType="afterEffect">
                                  <p:stCondLst>
                                    <p:cond delay="0"/>
                                  </p:stCondLst>
                                  <p:childTnLst>
                                    <p:animEffect transition="out" filter="fade">
                                      <p:cBhvr>
                                        <p:cTn id="336" dur="100"/>
                                        <p:tgtEl>
                                          <p:spTgt spid="122"/>
                                        </p:tgtEl>
                                      </p:cBhvr>
                                    </p:animEffect>
                                    <p:set>
                                      <p:cBhvr>
                                        <p:cTn id="337" dur="1" fill="hold">
                                          <p:stCondLst>
                                            <p:cond delay="99"/>
                                          </p:stCondLst>
                                        </p:cTn>
                                        <p:tgtEl>
                                          <p:spTgt spid="122"/>
                                        </p:tgtEl>
                                        <p:attrNameLst>
                                          <p:attrName>style.visibility</p:attrName>
                                        </p:attrNameLst>
                                      </p:cBhvr>
                                      <p:to>
                                        <p:strVal val="hidden"/>
                                      </p:to>
                                    </p:set>
                                  </p:childTnLst>
                                </p:cTn>
                              </p:par>
                            </p:childTnLst>
                          </p:cTn>
                        </p:par>
                        <p:par>
                          <p:cTn id="338" fill="hold">
                            <p:stCondLst>
                              <p:cond delay="16400"/>
                            </p:stCondLst>
                            <p:childTnLst>
                              <p:par>
                                <p:cTn id="339" presetID="10" presetClass="exit" presetSubtype="0" fill="hold" nodeType="afterEffect">
                                  <p:stCondLst>
                                    <p:cond delay="0"/>
                                  </p:stCondLst>
                                  <p:childTnLst>
                                    <p:animEffect transition="out" filter="fade">
                                      <p:cBhvr>
                                        <p:cTn id="340" dur="100"/>
                                        <p:tgtEl>
                                          <p:spTgt spid="123"/>
                                        </p:tgtEl>
                                      </p:cBhvr>
                                    </p:animEffect>
                                    <p:set>
                                      <p:cBhvr>
                                        <p:cTn id="341" dur="1" fill="hold">
                                          <p:stCondLst>
                                            <p:cond delay="99"/>
                                          </p:stCondLst>
                                        </p:cTn>
                                        <p:tgtEl>
                                          <p:spTgt spid="123"/>
                                        </p:tgtEl>
                                        <p:attrNameLst>
                                          <p:attrName>style.visibility</p:attrName>
                                        </p:attrNameLst>
                                      </p:cBhvr>
                                      <p:to>
                                        <p:strVal val="hidden"/>
                                      </p:to>
                                    </p:set>
                                  </p:childTnLst>
                                </p:cTn>
                              </p:par>
                            </p:childTnLst>
                          </p:cTn>
                        </p:par>
                        <p:par>
                          <p:cTn id="342" fill="hold">
                            <p:stCondLst>
                              <p:cond delay="16500"/>
                            </p:stCondLst>
                            <p:childTnLst>
                              <p:par>
                                <p:cTn id="343" presetID="10" presetClass="exit" presetSubtype="0" fill="hold" nodeType="afterEffect">
                                  <p:stCondLst>
                                    <p:cond delay="0"/>
                                  </p:stCondLst>
                                  <p:childTnLst>
                                    <p:animEffect transition="out" filter="fade">
                                      <p:cBhvr>
                                        <p:cTn id="344" dur="100"/>
                                        <p:tgtEl>
                                          <p:spTgt spid="124"/>
                                        </p:tgtEl>
                                      </p:cBhvr>
                                    </p:animEffect>
                                    <p:set>
                                      <p:cBhvr>
                                        <p:cTn id="345" dur="1" fill="hold">
                                          <p:stCondLst>
                                            <p:cond delay="99"/>
                                          </p:stCondLst>
                                        </p:cTn>
                                        <p:tgtEl>
                                          <p:spTgt spid="124"/>
                                        </p:tgtEl>
                                        <p:attrNameLst>
                                          <p:attrName>style.visibility</p:attrName>
                                        </p:attrNameLst>
                                      </p:cBhvr>
                                      <p:to>
                                        <p:strVal val="hidden"/>
                                      </p:to>
                                    </p:set>
                                  </p:childTnLst>
                                </p:cTn>
                              </p:par>
                            </p:childTnLst>
                          </p:cTn>
                        </p:par>
                        <p:par>
                          <p:cTn id="346" fill="hold">
                            <p:stCondLst>
                              <p:cond delay="16600"/>
                            </p:stCondLst>
                            <p:childTnLst>
                              <p:par>
                                <p:cTn id="347" presetID="10" presetClass="exit" presetSubtype="0" fill="hold" nodeType="afterEffect">
                                  <p:stCondLst>
                                    <p:cond delay="0"/>
                                  </p:stCondLst>
                                  <p:childTnLst>
                                    <p:animEffect transition="out" filter="fade">
                                      <p:cBhvr>
                                        <p:cTn id="348" dur="100"/>
                                        <p:tgtEl>
                                          <p:spTgt spid="125"/>
                                        </p:tgtEl>
                                      </p:cBhvr>
                                    </p:animEffect>
                                    <p:set>
                                      <p:cBhvr>
                                        <p:cTn id="349" dur="1" fill="hold">
                                          <p:stCondLst>
                                            <p:cond delay="99"/>
                                          </p:stCondLst>
                                        </p:cTn>
                                        <p:tgtEl>
                                          <p:spTgt spid="125"/>
                                        </p:tgtEl>
                                        <p:attrNameLst>
                                          <p:attrName>style.visibility</p:attrName>
                                        </p:attrNameLst>
                                      </p:cBhvr>
                                      <p:to>
                                        <p:strVal val="hidden"/>
                                      </p:to>
                                    </p:set>
                                  </p:childTnLst>
                                </p:cTn>
                              </p:par>
                            </p:childTnLst>
                          </p:cTn>
                        </p:par>
                        <p:par>
                          <p:cTn id="350" fill="hold">
                            <p:stCondLst>
                              <p:cond delay="16700"/>
                            </p:stCondLst>
                            <p:childTnLst>
                              <p:par>
                                <p:cTn id="351" presetID="10" presetClass="exit" presetSubtype="0" fill="hold" nodeType="afterEffect">
                                  <p:stCondLst>
                                    <p:cond delay="0"/>
                                  </p:stCondLst>
                                  <p:childTnLst>
                                    <p:animEffect transition="out" filter="fade">
                                      <p:cBhvr>
                                        <p:cTn id="352" dur="100"/>
                                        <p:tgtEl>
                                          <p:spTgt spid="126"/>
                                        </p:tgtEl>
                                      </p:cBhvr>
                                    </p:animEffect>
                                    <p:set>
                                      <p:cBhvr>
                                        <p:cTn id="353" dur="1" fill="hold">
                                          <p:stCondLst>
                                            <p:cond delay="99"/>
                                          </p:stCondLst>
                                        </p:cTn>
                                        <p:tgtEl>
                                          <p:spTgt spid="126"/>
                                        </p:tgtEl>
                                        <p:attrNameLst>
                                          <p:attrName>style.visibility</p:attrName>
                                        </p:attrNameLst>
                                      </p:cBhvr>
                                      <p:to>
                                        <p:strVal val="hidden"/>
                                      </p:to>
                                    </p:set>
                                  </p:childTnLst>
                                </p:cTn>
                              </p:par>
                            </p:childTnLst>
                          </p:cTn>
                        </p:par>
                        <p:par>
                          <p:cTn id="354" fill="hold">
                            <p:stCondLst>
                              <p:cond delay="16800"/>
                            </p:stCondLst>
                            <p:childTnLst>
                              <p:par>
                                <p:cTn id="355" presetID="10" presetClass="exit" presetSubtype="0" fill="hold" nodeType="afterEffect">
                                  <p:stCondLst>
                                    <p:cond delay="0"/>
                                  </p:stCondLst>
                                  <p:childTnLst>
                                    <p:animEffect transition="out" filter="fade">
                                      <p:cBhvr>
                                        <p:cTn id="356" dur="100"/>
                                        <p:tgtEl>
                                          <p:spTgt spid="128"/>
                                        </p:tgtEl>
                                      </p:cBhvr>
                                    </p:animEffect>
                                    <p:set>
                                      <p:cBhvr>
                                        <p:cTn id="357" dur="1" fill="hold">
                                          <p:stCondLst>
                                            <p:cond delay="99"/>
                                          </p:stCondLst>
                                        </p:cTn>
                                        <p:tgtEl>
                                          <p:spTgt spid="128"/>
                                        </p:tgtEl>
                                        <p:attrNameLst>
                                          <p:attrName>style.visibility</p:attrName>
                                        </p:attrNameLst>
                                      </p:cBhvr>
                                      <p:to>
                                        <p:strVal val="hidden"/>
                                      </p:to>
                                    </p:set>
                                  </p:childTnLst>
                                </p:cTn>
                              </p:par>
                            </p:childTnLst>
                          </p:cTn>
                        </p:par>
                        <p:par>
                          <p:cTn id="358" fill="hold">
                            <p:stCondLst>
                              <p:cond delay="16900"/>
                            </p:stCondLst>
                            <p:childTnLst>
                              <p:par>
                                <p:cTn id="359" presetID="10" presetClass="exit" presetSubtype="0" fill="hold" nodeType="afterEffect">
                                  <p:stCondLst>
                                    <p:cond delay="0"/>
                                  </p:stCondLst>
                                  <p:childTnLst>
                                    <p:animEffect transition="out" filter="fade">
                                      <p:cBhvr>
                                        <p:cTn id="360" dur="100"/>
                                        <p:tgtEl>
                                          <p:spTgt spid="129"/>
                                        </p:tgtEl>
                                      </p:cBhvr>
                                    </p:animEffect>
                                    <p:set>
                                      <p:cBhvr>
                                        <p:cTn id="361" dur="1" fill="hold">
                                          <p:stCondLst>
                                            <p:cond delay="99"/>
                                          </p:stCondLst>
                                        </p:cTn>
                                        <p:tgtEl>
                                          <p:spTgt spid="129"/>
                                        </p:tgtEl>
                                        <p:attrNameLst>
                                          <p:attrName>style.visibility</p:attrName>
                                        </p:attrNameLst>
                                      </p:cBhvr>
                                      <p:to>
                                        <p:strVal val="hidden"/>
                                      </p:to>
                                    </p:set>
                                  </p:childTnLst>
                                </p:cTn>
                              </p:par>
                            </p:childTnLst>
                          </p:cTn>
                        </p:par>
                        <p:par>
                          <p:cTn id="362" fill="hold">
                            <p:stCondLst>
                              <p:cond delay="17000"/>
                            </p:stCondLst>
                            <p:childTnLst>
                              <p:par>
                                <p:cTn id="363" presetID="10" presetClass="exit" presetSubtype="0" fill="hold" nodeType="afterEffect">
                                  <p:stCondLst>
                                    <p:cond delay="0"/>
                                  </p:stCondLst>
                                  <p:childTnLst>
                                    <p:animEffect transition="out" filter="fade">
                                      <p:cBhvr>
                                        <p:cTn id="364" dur="100"/>
                                        <p:tgtEl>
                                          <p:spTgt spid="130"/>
                                        </p:tgtEl>
                                      </p:cBhvr>
                                    </p:animEffect>
                                    <p:set>
                                      <p:cBhvr>
                                        <p:cTn id="365" dur="1" fill="hold">
                                          <p:stCondLst>
                                            <p:cond delay="99"/>
                                          </p:stCondLst>
                                        </p:cTn>
                                        <p:tgtEl>
                                          <p:spTgt spid="130"/>
                                        </p:tgtEl>
                                        <p:attrNameLst>
                                          <p:attrName>style.visibility</p:attrName>
                                        </p:attrNameLst>
                                      </p:cBhvr>
                                      <p:to>
                                        <p:strVal val="hidden"/>
                                      </p:to>
                                    </p:set>
                                  </p:childTnLst>
                                </p:cTn>
                              </p:par>
                            </p:childTnLst>
                          </p:cTn>
                        </p:par>
                        <p:par>
                          <p:cTn id="366" fill="hold">
                            <p:stCondLst>
                              <p:cond delay="17100"/>
                            </p:stCondLst>
                            <p:childTnLst>
                              <p:par>
                                <p:cTn id="367" presetID="10" presetClass="exit" presetSubtype="0" fill="hold" nodeType="afterEffect">
                                  <p:stCondLst>
                                    <p:cond delay="0"/>
                                  </p:stCondLst>
                                  <p:childTnLst>
                                    <p:animEffect transition="out" filter="fade">
                                      <p:cBhvr>
                                        <p:cTn id="368" dur="100"/>
                                        <p:tgtEl>
                                          <p:spTgt spid="131"/>
                                        </p:tgtEl>
                                      </p:cBhvr>
                                    </p:animEffect>
                                    <p:set>
                                      <p:cBhvr>
                                        <p:cTn id="369" dur="1" fill="hold">
                                          <p:stCondLst>
                                            <p:cond delay="99"/>
                                          </p:stCondLst>
                                        </p:cTn>
                                        <p:tgtEl>
                                          <p:spTgt spid="131"/>
                                        </p:tgtEl>
                                        <p:attrNameLst>
                                          <p:attrName>style.visibility</p:attrName>
                                        </p:attrNameLst>
                                      </p:cBhvr>
                                      <p:to>
                                        <p:strVal val="hidden"/>
                                      </p:to>
                                    </p:set>
                                  </p:childTnLst>
                                </p:cTn>
                              </p:par>
                            </p:childTnLst>
                          </p:cTn>
                        </p:par>
                        <p:par>
                          <p:cTn id="370" fill="hold">
                            <p:stCondLst>
                              <p:cond delay="17200"/>
                            </p:stCondLst>
                            <p:childTnLst>
                              <p:par>
                                <p:cTn id="371" presetID="10" presetClass="exit" presetSubtype="0" fill="hold" nodeType="afterEffect">
                                  <p:stCondLst>
                                    <p:cond delay="0"/>
                                  </p:stCondLst>
                                  <p:childTnLst>
                                    <p:animEffect transition="out" filter="fade">
                                      <p:cBhvr>
                                        <p:cTn id="372" dur="100"/>
                                        <p:tgtEl>
                                          <p:spTgt spid="132"/>
                                        </p:tgtEl>
                                      </p:cBhvr>
                                    </p:animEffect>
                                    <p:set>
                                      <p:cBhvr>
                                        <p:cTn id="373" dur="1" fill="hold">
                                          <p:stCondLst>
                                            <p:cond delay="99"/>
                                          </p:stCondLst>
                                        </p:cTn>
                                        <p:tgtEl>
                                          <p:spTgt spid="132"/>
                                        </p:tgtEl>
                                        <p:attrNameLst>
                                          <p:attrName>style.visibility</p:attrName>
                                        </p:attrNameLst>
                                      </p:cBhvr>
                                      <p:to>
                                        <p:strVal val="hidden"/>
                                      </p:to>
                                    </p:set>
                                  </p:childTnLst>
                                </p:cTn>
                              </p:par>
                            </p:childTnLst>
                          </p:cTn>
                        </p:par>
                        <p:par>
                          <p:cTn id="374" fill="hold">
                            <p:stCondLst>
                              <p:cond delay="17300"/>
                            </p:stCondLst>
                            <p:childTnLst>
                              <p:par>
                                <p:cTn id="375" presetID="10" presetClass="exit" presetSubtype="0" fill="hold" nodeType="afterEffect">
                                  <p:stCondLst>
                                    <p:cond delay="0"/>
                                  </p:stCondLst>
                                  <p:childTnLst>
                                    <p:animEffect transition="out" filter="fade">
                                      <p:cBhvr>
                                        <p:cTn id="376" dur="100"/>
                                        <p:tgtEl>
                                          <p:spTgt spid="133"/>
                                        </p:tgtEl>
                                      </p:cBhvr>
                                    </p:animEffect>
                                    <p:set>
                                      <p:cBhvr>
                                        <p:cTn id="377" dur="1" fill="hold">
                                          <p:stCondLst>
                                            <p:cond delay="99"/>
                                          </p:stCondLst>
                                        </p:cTn>
                                        <p:tgtEl>
                                          <p:spTgt spid="133"/>
                                        </p:tgtEl>
                                        <p:attrNameLst>
                                          <p:attrName>style.visibility</p:attrName>
                                        </p:attrNameLst>
                                      </p:cBhvr>
                                      <p:to>
                                        <p:strVal val="hidden"/>
                                      </p:to>
                                    </p:set>
                                  </p:childTnLst>
                                </p:cTn>
                              </p:par>
                            </p:childTnLst>
                          </p:cTn>
                        </p:par>
                        <p:par>
                          <p:cTn id="378" fill="hold">
                            <p:stCondLst>
                              <p:cond delay="17400"/>
                            </p:stCondLst>
                            <p:childTnLst>
                              <p:par>
                                <p:cTn id="379" presetID="10" presetClass="exit" presetSubtype="0" fill="hold" nodeType="afterEffect">
                                  <p:stCondLst>
                                    <p:cond delay="0"/>
                                  </p:stCondLst>
                                  <p:childTnLst>
                                    <p:animEffect transition="out" filter="fade">
                                      <p:cBhvr>
                                        <p:cTn id="380" dur="100"/>
                                        <p:tgtEl>
                                          <p:spTgt spid="134"/>
                                        </p:tgtEl>
                                      </p:cBhvr>
                                    </p:animEffect>
                                    <p:set>
                                      <p:cBhvr>
                                        <p:cTn id="381" dur="1" fill="hold">
                                          <p:stCondLst>
                                            <p:cond delay="99"/>
                                          </p:stCondLst>
                                        </p:cTn>
                                        <p:tgtEl>
                                          <p:spTgt spid="134"/>
                                        </p:tgtEl>
                                        <p:attrNameLst>
                                          <p:attrName>style.visibility</p:attrName>
                                        </p:attrNameLst>
                                      </p:cBhvr>
                                      <p:to>
                                        <p:strVal val="hidden"/>
                                      </p:to>
                                    </p:set>
                                  </p:childTnLst>
                                </p:cTn>
                              </p:par>
                            </p:childTnLst>
                          </p:cTn>
                        </p:par>
                        <p:par>
                          <p:cTn id="382" fill="hold">
                            <p:stCondLst>
                              <p:cond delay="17500"/>
                            </p:stCondLst>
                            <p:childTnLst>
                              <p:par>
                                <p:cTn id="383" presetID="10" presetClass="exit" presetSubtype="0" fill="hold" nodeType="afterEffect">
                                  <p:stCondLst>
                                    <p:cond delay="0"/>
                                  </p:stCondLst>
                                  <p:childTnLst>
                                    <p:animEffect transition="out" filter="fade">
                                      <p:cBhvr>
                                        <p:cTn id="384" dur="100"/>
                                        <p:tgtEl>
                                          <p:spTgt spid="135"/>
                                        </p:tgtEl>
                                      </p:cBhvr>
                                    </p:animEffect>
                                    <p:set>
                                      <p:cBhvr>
                                        <p:cTn id="385" dur="1" fill="hold">
                                          <p:stCondLst>
                                            <p:cond delay="99"/>
                                          </p:stCondLst>
                                        </p:cTn>
                                        <p:tgtEl>
                                          <p:spTgt spid="135"/>
                                        </p:tgtEl>
                                        <p:attrNameLst>
                                          <p:attrName>style.visibility</p:attrName>
                                        </p:attrNameLst>
                                      </p:cBhvr>
                                      <p:to>
                                        <p:strVal val="hidden"/>
                                      </p:to>
                                    </p:set>
                                  </p:childTnLst>
                                </p:cTn>
                              </p:par>
                            </p:childTnLst>
                          </p:cTn>
                        </p:par>
                        <p:par>
                          <p:cTn id="386" fill="hold">
                            <p:stCondLst>
                              <p:cond delay="17600"/>
                            </p:stCondLst>
                            <p:childTnLst>
                              <p:par>
                                <p:cTn id="387" presetID="10" presetClass="exit" presetSubtype="0" fill="hold" nodeType="afterEffect">
                                  <p:stCondLst>
                                    <p:cond delay="0"/>
                                  </p:stCondLst>
                                  <p:childTnLst>
                                    <p:animEffect transition="out" filter="fade">
                                      <p:cBhvr>
                                        <p:cTn id="388" dur="100"/>
                                        <p:tgtEl>
                                          <p:spTgt spid="136"/>
                                        </p:tgtEl>
                                      </p:cBhvr>
                                    </p:animEffect>
                                    <p:set>
                                      <p:cBhvr>
                                        <p:cTn id="389" dur="1" fill="hold">
                                          <p:stCondLst>
                                            <p:cond delay="99"/>
                                          </p:stCondLst>
                                        </p:cTn>
                                        <p:tgtEl>
                                          <p:spTgt spid="136"/>
                                        </p:tgtEl>
                                        <p:attrNameLst>
                                          <p:attrName>style.visibility</p:attrName>
                                        </p:attrNameLst>
                                      </p:cBhvr>
                                      <p:to>
                                        <p:strVal val="hidden"/>
                                      </p:to>
                                    </p:set>
                                  </p:childTnLst>
                                </p:cTn>
                              </p:par>
                            </p:childTnLst>
                          </p:cTn>
                        </p:par>
                        <p:par>
                          <p:cTn id="390" fill="hold">
                            <p:stCondLst>
                              <p:cond delay="17700"/>
                            </p:stCondLst>
                            <p:childTnLst>
                              <p:par>
                                <p:cTn id="391" presetID="10" presetClass="exit" presetSubtype="0" fill="hold" nodeType="afterEffect">
                                  <p:stCondLst>
                                    <p:cond delay="0"/>
                                  </p:stCondLst>
                                  <p:childTnLst>
                                    <p:animEffect transition="out" filter="fade">
                                      <p:cBhvr>
                                        <p:cTn id="392" dur="100"/>
                                        <p:tgtEl>
                                          <p:spTgt spid="137"/>
                                        </p:tgtEl>
                                      </p:cBhvr>
                                    </p:animEffect>
                                    <p:set>
                                      <p:cBhvr>
                                        <p:cTn id="393" dur="1" fill="hold">
                                          <p:stCondLst>
                                            <p:cond delay="99"/>
                                          </p:stCondLst>
                                        </p:cTn>
                                        <p:tgtEl>
                                          <p:spTgt spid="137"/>
                                        </p:tgtEl>
                                        <p:attrNameLst>
                                          <p:attrName>style.visibility</p:attrName>
                                        </p:attrNameLst>
                                      </p:cBhvr>
                                      <p:to>
                                        <p:strVal val="hidden"/>
                                      </p:to>
                                    </p:set>
                                  </p:childTnLst>
                                </p:cTn>
                              </p:par>
                            </p:childTnLst>
                          </p:cTn>
                        </p:par>
                        <p:par>
                          <p:cTn id="394" fill="hold">
                            <p:stCondLst>
                              <p:cond delay="17800"/>
                            </p:stCondLst>
                            <p:childTnLst>
                              <p:par>
                                <p:cTn id="395" presetID="10" presetClass="exit" presetSubtype="0" fill="hold" nodeType="afterEffect">
                                  <p:stCondLst>
                                    <p:cond delay="0"/>
                                  </p:stCondLst>
                                  <p:childTnLst>
                                    <p:animEffect transition="out" filter="fade">
                                      <p:cBhvr>
                                        <p:cTn id="396" dur="100"/>
                                        <p:tgtEl>
                                          <p:spTgt spid="138"/>
                                        </p:tgtEl>
                                      </p:cBhvr>
                                    </p:animEffect>
                                    <p:set>
                                      <p:cBhvr>
                                        <p:cTn id="397" dur="1" fill="hold">
                                          <p:stCondLst>
                                            <p:cond delay="99"/>
                                          </p:stCondLst>
                                        </p:cTn>
                                        <p:tgtEl>
                                          <p:spTgt spid="138"/>
                                        </p:tgtEl>
                                        <p:attrNameLst>
                                          <p:attrName>style.visibility</p:attrName>
                                        </p:attrNameLst>
                                      </p:cBhvr>
                                      <p:to>
                                        <p:strVal val="hidden"/>
                                      </p:to>
                                    </p:set>
                                  </p:childTnLst>
                                </p:cTn>
                              </p:par>
                            </p:childTnLst>
                          </p:cTn>
                        </p:par>
                        <p:par>
                          <p:cTn id="398" fill="hold">
                            <p:stCondLst>
                              <p:cond delay="17900"/>
                            </p:stCondLst>
                            <p:childTnLst>
                              <p:par>
                                <p:cTn id="399" presetID="10" presetClass="exit" presetSubtype="0" fill="hold" nodeType="afterEffect">
                                  <p:stCondLst>
                                    <p:cond delay="0"/>
                                  </p:stCondLst>
                                  <p:childTnLst>
                                    <p:animEffect transition="out" filter="fade">
                                      <p:cBhvr>
                                        <p:cTn id="400" dur="100"/>
                                        <p:tgtEl>
                                          <p:spTgt spid="139"/>
                                        </p:tgtEl>
                                      </p:cBhvr>
                                    </p:animEffect>
                                    <p:set>
                                      <p:cBhvr>
                                        <p:cTn id="401" dur="1" fill="hold">
                                          <p:stCondLst>
                                            <p:cond delay="99"/>
                                          </p:stCondLst>
                                        </p:cTn>
                                        <p:tgtEl>
                                          <p:spTgt spid="139"/>
                                        </p:tgtEl>
                                        <p:attrNameLst>
                                          <p:attrName>style.visibility</p:attrName>
                                        </p:attrNameLst>
                                      </p:cBhvr>
                                      <p:to>
                                        <p:strVal val="hidden"/>
                                      </p:to>
                                    </p:set>
                                  </p:childTnLst>
                                </p:cTn>
                              </p:par>
                            </p:childTnLst>
                          </p:cTn>
                        </p:par>
                        <p:par>
                          <p:cTn id="402" fill="hold">
                            <p:stCondLst>
                              <p:cond delay="18000"/>
                            </p:stCondLst>
                            <p:childTnLst>
                              <p:par>
                                <p:cTn id="403" presetID="10" presetClass="exit" presetSubtype="0" fill="hold" nodeType="afterEffect">
                                  <p:stCondLst>
                                    <p:cond delay="0"/>
                                  </p:stCondLst>
                                  <p:childTnLst>
                                    <p:animEffect transition="out" filter="fade">
                                      <p:cBhvr>
                                        <p:cTn id="404" dur="100"/>
                                        <p:tgtEl>
                                          <p:spTgt spid="140"/>
                                        </p:tgtEl>
                                      </p:cBhvr>
                                    </p:animEffect>
                                    <p:set>
                                      <p:cBhvr>
                                        <p:cTn id="405" dur="1" fill="hold">
                                          <p:stCondLst>
                                            <p:cond delay="99"/>
                                          </p:stCondLst>
                                        </p:cTn>
                                        <p:tgtEl>
                                          <p:spTgt spid="140"/>
                                        </p:tgtEl>
                                        <p:attrNameLst>
                                          <p:attrName>style.visibility</p:attrName>
                                        </p:attrNameLst>
                                      </p:cBhvr>
                                      <p:to>
                                        <p:strVal val="hidden"/>
                                      </p:to>
                                    </p:set>
                                  </p:childTnLst>
                                </p:cTn>
                              </p:par>
                            </p:childTnLst>
                          </p:cTn>
                        </p:par>
                        <p:par>
                          <p:cTn id="406" fill="hold">
                            <p:stCondLst>
                              <p:cond delay="18100"/>
                            </p:stCondLst>
                            <p:childTnLst>
                              <p:par>
                                <p:cTn id="407" presetID="10" presetClass="entr" presetSubtype="0" fill="hold" grpId="0" nodeType="afterEffect">
                                  <p:stCondLst>
                                    <p:cond delay="0"/>
                                  </p:stCondLst>
                                  <p:childTnLst>
                                    <p:set>
                                      <p:cBhvr>
                                        <p:cTn id="408" dur="1" fill="hold">
                                          <p:stCondLst>
                                            <p:cond delay="0"/>
                                          </p:stCondLst>
                                        </p:cTn>
                                        <p:tgtEl>
                                          <p:spTgt spid="142"/>
                                        </p:tgtEl>
                                        <p:attrNameLst>
                                          <p:attrName>style.visibility</p:attrName>
                                        </p:attrNameLst>
                                      </p:cBhvr>
                                      <p:to>
                                        <p:strVal val="visible"/>
                                      </p:to>
                                    </p:set>
                                    <p:animEffect transition="in" filter="fade">
                                      <p:cBhvr>
                                        <p:cTn id="409" dur="500"/>
                                        <p:tgtEl>
                                          <p:spTgt spid="142"/>
                                        </p:tgtEl>
                                      </p:cBhvr>
                                    </p:animEffect>
                                  </p:childTnLst>
                                </p:cTn>
                              </p:par>
                            </p:childTnLst>
                          </p:cTn>
                        </p:par>
                        <p:par>
                          <p:cTn id="410" fill="hold">
                            <p:stCondLst>
                              <p:cond delay="18600"/>
                            </p:stCondLst>
                            <p:childTnLst>
                              <p:par>
                                <p:cTn id="411" presetID="10" presetClass="entr" presetSubtype="0" fill="hold" grpId="0" nodeType="afterEffect">
                                  <p:stCondLst>
                                    <p:cond delay="0"/>
                                  </p:stCondLst>
                                  <p:childTnLst>
                                    <p:set>
                                      <p:cBhvr>
                                        <p:cTn id="412" dur="1" fill="hold">
                                          <p:stCondLst>
                                            <p:cond delay="0"/>
                                          </p:stCondLst>
                                        </p:cTn>
                                        <p:tgtEl>
                                          <p:spTgt spid="144"/>
                                        </p:tgtEl>
                                        <p:attrNameLst>
                                          <p:attrName>style.visibility</p:attrName>
                                        </p:attrNameLst>
                                      </p:cBhvr>
                                      <p:to>
                                        <p:strVal val="visible"/>
                                      </p:to>
                                    </p:set>
                                    <p:animEffect transition="in" filter="fade">
                                      <p:cBhvr>
                                        <p:cTn id="413" dur="500"/>
                                        <p:tgtEl>
                                          <p:spTgt spid="144"/>
                                        </p:tgtEl>
                                      </p:cBhvr>
                                    </p:animEffect>
                                  </p:childTnLst>
                                </p:cTn>
                              </p:par>
                            </p:childTnLst>
                          </p:cTn>
                        </p:par>
                        <p:par>
                          <p:cTn id="414" fill="hold">
                            <p:stCondLst>
                              <p:cond delay="19100"/>
                            </p:stCondLst>
                            <p:childTnLst>
                              <p:par>
                                <p:cTn id="415" presetID="10" presetClass="entr" presetSubtype="0" fill="hold" grpId="0" nodeType="afterEffect">
                                  <p:stCondLst>
                                    <p:cond delay="0"/>
                                  </p:stCondLst>
                                  <p:childTnLst>
                                    <p:set>
                                      <p:cBhvr>
                                        <p:cTn id="416" dur="1" fill="hold">
                                          <p:stCondLst>
                                            <p:cond delay="0"/>
                                          </p:stCondLst>
                                        </p:cTn>
                                        <p:tgtEl>
                                          <p:spTgt spid="143"/>
                                        </p:tgtEl>
                                        <p:attrNameLst>
                                          <p:attrName>style.visibility</p:attrName>
                                        </p:attrNameLst>
                                      </p:cBhvr>
                                      <p:to>
                                        <p:strVal val="visible"/>
                                      </p:to>
                                    </p:set>
                                    <p:animEffect transition="in" filter="fade">
                                      <p:cBhvr>
                                        <p:cTn id="417" dur="500"/>
                                        <p:tgtEl>
                                          <p:spTgt spid="143"/>
                                        </p:tgtEl>
                                      </p:cBhvr>
                                    </p:animEffect>
                                  </p:childTnLst>
                                </p:cTn>
                              </p:par>
                            </p:childTnLst>
                          </p:cTn>
                        </p:par>
                        <p:par>
                          <p:cTn id="418" fill="hold">
                            <p:stCondLst>
                              <p:cond delay="19600"/>
                            </p:stCondLst>
                            <p:childTnLst>
                              <p:par>
                                <p:cTn id="419" presetID="10" presetClass="entr" presetSubtype="0" fill="hold" nodeType="afterEffect">
                                  <p:stCondLst>
                                    <p:cond delay="0"/>
                                  </p:stCondLst>
                                  <p:childTnLst>
                                    <p:set>
                                      <p:cBhvr>
                                        <p:cTn id="420" dur="1" fill="hold">
                                          <p:stCondLst>
                                            <p:cond delay="0"/>
                                          </p:stCondLst>
                                        </p:cTn>
                                        <p:tgtEl>
                                          <p:spTgt spid="145"/>
                                        </p:tgtEl>
                                        <p:attrNameLst>
                                          <p:attrName>style.visibility</p:attrName>
                                        </p:attrNameLst>
                                      </p:cBhvr>
                                      <p:to>
                                        <p:strVal val="visible"/>
                                      </p:to>
                                    </p:set>
                                    <p:animEffect transition="in" filter="fade">
                                      <p:cBhvr>
                                        <p:cTn id="421"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41" grpId="0"/>
      <p:bldP spid="142" grpId="0"/>
      <p:bldP spid="143" grpId="0"/>
      <p:bldP spid="1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1381EB-17A9-4844-9521-EB3CBBF5884B}"/>
              </a:ext>
            </a:extLst>
          </p:cNvPr>
          <p:cNvPicPr>
            <a:picLocks/>
          </p:cNvPicPr>
          <p:nvPr/>
        </p:nvPicPr>
        <p:blipFill rotWithShape="1">
          <a:blip r:embed="rId3">
            <a:extLst>
              <a:ext uri="{28A0092B-C50C-407E-A947-70E740481C1C}">
                <a14:useLocalDpi xmlns:a14="http://schemas.microsoft.com/office/drawing/2010/main" val="0"/>
              </a:ext>
            </a:extLst>
          </a:blip>
          <a:srcRect/>
          <a:stretch/>
        </p:blipFill>
        <p:spPr>
          <a:xfrm>
            <a:off x="8647976" y="1212553"/>
            <a:ext cx="2880000" cy="2880000"/>
          </a:xfrm>
          <a:prstGeom prst="ellipse">
            <a:avLst/>
          </a:prstGeom>
          <a:ln w="50800">
            <a:solidFill>
              <a:schemeClr val="bg1"/>
            </a:solidFill>
          </a:ln>
        </p:spPr>
      </p:pic>
      <p:sp>
        <p:nvSpPr>
          <p:cNvPr id="16" name="TextBox 15">
            <a:extLst>
              <a:ext uri="{FF2B5EF4-FFF2-40B4-BE49-F238E27FC236}">
                <a16:creationId xmlns:a16="http://schemas.microsoft.com/office/drawing/2014/main" id="{8D725C0D-6735-4B80-8950-0E7109475919}"/>
              </a:ext>
            </a:extLst>
          </p:cNvPr>
          <p:cNvSpPr txBox="1"/>
          <p:nvPr/>
        </p:nvSpPr>
        <p:spPr>
          <a:xfrm rot="16967096">
            <a:off x="8423582" y="978865"/>
            <a:ext cx="3639023" cy="3392653"/>
          </a:xfrm>
          <a:prstGeom prst="ellipse">
            <a:avLst/>
          </a:prstGeom>
          <a:noFill/>
        </p:spPr>
        <p:txBody>
          <a:bodyPr wrap="square" rtlCol="0">
            <a:prstTxWarp prst="textArchDown">
              <a:avLst>
                <a:gd name="adj" fmla="val 3960465"/>
              </a:avLst>
            </a:prstTxWarp>
            <a:spAutoFit/>
          </a:bodyPr>
          <a:lstStyle/>
          <a:p>
            <a:r>
              <a:rPr lang="en-GB" sz="1000" dirty="0">
                <a:solidFill>
                  <a:schemeClr val="bg1"/>
                </a:solidFill>
                <a:latin typeface="Arial" panose="020B0604020202020204" pitchFamily="34" charset="0"/>
                <a:cs typeface="Arial" panose="020B0604020202020204" pitchFamily="34" charset="0"/>
              </a:rPr>
              <a:t>Photo: Kate </a:t>
            </a:r>
            <a:r>
              <a:rPr lang="en-GB" sz="1000" dirty="0" err="1">
                <a:solidFill>
                  <a:schemeClr val="bg1"/>
                </a:solidFill>
                <a:latin typeface="Arial" panose="020B0604020202020204" pitchFamily="34" charset="0"/>
                <a:cs typeface="Arial" panose="020B0604020202020204" pitchFamily="34" charset="0"/>
              </a:rPr>
              <a:t>Jaconello</a:t>
            </a:r>
            <a:endParaRPr lang="en-GB" sz="1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D954F8D-57BA-4BCF-B735-36DC3276A719}"/>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92829D-2DB2-440E-80D1-CFCDFF3959CF}"/>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6" name="!!BBCT">
            <a:extLst>
              <a:ext uri="{FF2B5EF4-FFF2-40B4-BE49-F238E27FC236}">
                <a16:creationId xmlns:a16="http://schemas.microsoft.com/office/drawing/2014/main" id="{2314DAF4-7232-4955-8E46-2CBACBBBE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7" name="Picture 6">
            <a:extLst>
              <a:ext uri="{FF2B5EF4-FFF2-40B4-BE49-F238E27FC236}">
                <a16:creationId xmlns:a16="http://schemas.microsoft.com/office/drawing/2014/main" id="{DF7E0605-BE35-4655-9CBD-B94FA751F2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sp>
        <p:nvSpPr>
          <p:cNvPr id="9" name="TextBox 8">
            <a:extLst>
              <a:ext uri="{FF2B5EF4-FFF2-40B4-BE49-F238E27FC236}">
                <a16:creationId xmlns:a16="http://schemas.microsoft.com/office/drawing/2014/main" id="{062873D2-845F-4495-AF8A-4F00C51DF251}"/>
              </a:ext>
            </a:extLst>
          </p:cNvPr>
          <p:cNvSpPr txBox="1"/>
          <p:nvPr/>
        </p:nvSpPr>
        <p:spPr>
          <a:xfrm>
            <a:off x="470287" y="244889"/>
            <a:ext cx="8454599" cy="584775"/>
          </a:xfrm>
          <a:prstGeom prst="rect">
            <a:avLst/>
          </a:prstGeom>
          <a:noFill/>
        </p:spPr>
        <p:txBody>
          <a:bodyPr wrap="square" rtlCol="0">
            <a:spAutoFit/>
          </a:bodyPr>
          <a:lstStyle/>
          <a:p>
            <a:r>
              <a:rPr lang="en-GB" sz="3200" dirty="0">
                <a:latin typeface="Arial Rounded MT Bold" panose="020F0704030504030204" pitchFamily="34" charset="0"/>
              </a:rPr>
              <a:t>You can help bumblebees by….</a:t>
            </a:r>
          </a:p>
        </p:txBody>
      </p:sp>
      <p:sp>
        <p:nvSpPr>
          <p:cNvPr id="11" name="TextBox 10">
            <a:extLst>
              <a:ext uri="{FF2B5EF4-FFF2-40B4-BE49-F238E27FC236}">
                <a16:creationId xmlns:a16="http://schemas.microsoft.com/office/drawing/2014/main" id="{84A8E420-7E57-465A-83DE-5B221A3A4F77}"/>
              </a:ext>
            </a:extLst>
          </p:cNvPr>
          <p:cNvSpPr txBox="1"/>
          <p:nvPr/>
        </p:nvSpPr>
        <p:spPr>
          <a:xfrm>
            <a:off x="595092" y="4273559"/>
            <a:ext cx="3072112" cy="1323439"/>
          </a:xfrm>
          <a:prstGeom prst="rect">
            <a:avLst/>
          </a:prstGeom>
          <a:noFill/>
        </p:spPr>
        <p:txBody>
          <a:bodyPr wrap="square" rtlCol="0">
            <a:spAutoFit/>
          </a:bodyPr>
          <a:lstStyle/>
          <a:p>
            <a:pPr algn="ctr"/>
            <a:r>
              <a:rPr lang="en-GB" sz="2000" dirty="0">
                <a:solidFill>
                  <a:srgbClr val="E95E28"/>
                </a:solidFill>
                <a:latin typeface="Arial Rounded MT Bold" panose="020F0704030504030204" pitchFamily="34" charset="0"/>
              </a:rPr>
              <a:t>planting</a:t>
            </a:r>
            <a:r>
              <a:rPr lang="en-GB" sz="2000" dirty="0">
                <a:latin typeface="Arial Rounded MT Bold" panose="020F0704030504030204" pitchFamily="34" charset="0"/>
              </a:rPr>
              <a:t> bumblebee-friendly flowers to make sure bumblebees have plenty of food</a:t>
            </a:r>
          </a:p>
        </p:txBody>
      </p:sp>
      <p:sp>
        <p:nvSpPr>
          <p:cNvPr id="12" name="TextBox 11">
            <a:extLst>
              <a:ext uri="{FF2B5EF4-FFF2-40B4-BE49-F238E27FC236}">
                <a16:creationId xmlns:a16="http://schemas.microsoft.com/office/drawing/2014/main" id="{80243415-611C-41B9-9A54-1645B1E703A9}"/>
              </a:ext>
            </a:extLst>
          </p:cNvPr>
          <p:cNvSpPr txBox="1"/>
          <p:nvPr/>
        </p:nvSpPr>
        <p:spPr>
          <a:xfrm>
            <a:off x="4697587" y="4273558"/>
            <a:ext cx="2823950" cy="1323439"/>
          </a:xfrm>
          <a:prstGeom prst="rect">
            <a:avLst/>
          </a:prstGeom>
          <a:noFill/>
        </p:spPr>
        <p:txBody>
          <a:bodyPr wrap="square" rtlCol="0">
            <a:spAutoFit/>
          </a:bodyPr>
          <a:lstStyle/>
          <a:p>
            <a:pPr algn="ctr"/>
            <a:r>
              <a:rPr lang="en-GB" sz="2000" dirty="0">
                <a:solidFill>
                  <a:srgbClr val="E95E28"/>
                </a:solidFill>
                <a:latin typeface="Arial Rounded MT Bold" panose="020F0704030504030204" pitchFamily="34" charset="0"/>
              </a:rPr>
              <a:t>leaving</a:t>
            </a:r>
            <a:r>
              <a:rPr lang="en-GB" sz="2000" dirty="0">
                <a:latin typeface="Arial Rounded MT Bold" panose="020F0704030504030204" pitchFamily="34" charset="0"/>
              </a:rPr>
              <a:t> a wild area in your outdoor space for bumblebees to nest and hibernate</a:t>
            </a:r>
          </a:p>
        </p:txBody>
      </p:sp>
      <p:sp>
        <p:nvSpPr>
          <p:cNvPr id="13" name="TextBox 12">
            <a:extLst>
              <a:ext uri="{FF2B5EF4-FFF2-40B4-BE49-F238E27FC236}">
                <a16:creationId xmlns:a16="http://schemas.microsoft.com/office/drawing/2014/main" id="{CAC188AD-7F6C-45CD-92B0-F176A3A2F64B}"/>
              </a:ext>
            </a:extLst>
          </p:cNvPr>
          <p:cNvSpPr txBox="1"/>
          <p:nvPr/>
        </p:nvSpPr>
        <p:spPr>
          <a:xfrm>
            <a:off x="8551920" y="4273557"/>
            <a:ext cx="3072112" cy="1323439"/>
          </a:xfrm>
          <a:prstGeom prst="rect">
            <a:avLst/>
          </a:prstGeom>
          <a:noFill/>
        </p:spPr>
        <p:txBody>
          <a:bodyPr wrap="square" rtlCol="0">
            <a:spAutoFit/>
          </a:bodyPr>
          <a:lstStyle/>
          <a:p>
            <a:pPr algn="ctr"/>
            <a:r>
              <a:rPr lang="en-GB" sz="2000" dirty="0">
                <a:solidFill>
                  <a:srgbClr val="E95E28"/>
                </a:solidFill>
                <a:latin typeface="Arial Rounded MT Bold" panose="020F0704030504030204" pitchFamily="34" charset="0"/>
              </a:rPr>
              <a:t>telling</a:t>
            </a:r>
            <a:r>
              <a:rPr lang="en-GB" sz="2000" dirty="0">
                <a:latin typeface="Arial Rounded MT Bold" panose="020F0704030504030204" pitchFamily="34" charset="0"/>
              </a:rPr>
              <a:t> everyone about how wonderful bumblebees are and how we can help them</a:t>
            </a:r>
          </a:p>
        </p:txBody>
      </p:sp>
      <p:pic>
        <p:nvPicPr>
          <p:cNvPr id="3" name="Picture 2">
            <a:extLst>
              <a:ext uri="{FF2B5EF4-FFF2-40B4-BE49-F238E27FC236}">
                <a16:creationId xmlns:a16="http://schemas.microsoft.com/office/drawing/2014/main" id="{DBC9B69F-09AF-4BDD-AF0C-1154C91BA203}"/>
              </a:ext>
            </a:extLst>
          </p:cNvPr>
          <p:cNvPicPr>
            <a:picLocks/>
          </p:cNvPicPr>
          <p:nvPr/>
        </p:nvPicPr>
        <p:blipFill rotWithShape="1">
          <a:blip r:embed="rId6">
            <a:extLst>
              <a:ext uri="{28A0092B-C50C-407E-A947-70E740481C1C}">
                <a14:useLocalDpi xmlns:a14="http://schemas.microsoft.com/office/drawing/2010/main" val="0"/>
              </a:ext>
            </a:extLst>
          </a:blip>
          <a:srcRect/>
          <a:stretch/>
        </p:blipFill>
        <p:spPr>
          <a:xfrm>
            <a:off x="691148" y="1261002"/>
            <a:ext cx="2880000" cy="2880000"/>
          </a:xfrm>
          <a:prstGeom prst="ellipse">
            <a:avLst/>
          </a:prstGeom>
          <a:ln w="50800">
            <a:solidFill>
              <a:schemeClr val="bg1"/>
            </a:solidFill>
          </a:ln>
        </p:spPr>
      </p:pic>
      <p:pic>
        <p:nvPicPr>
          <p:cNvPr id="10" name="Picture 9">
            <a:extLst>
              <a:ext uri="{FF2B5EF4-FFF2-40B4-BE49-F238E27FC236}">
                <a16:creationId xmlns:a16="http://schemas.microsoft.com/office/drawing/2014/main" id="{9EF86DDB-2601-4CBA-A647-79388432AD75}"/>
              </a:ext>
            </a:extLst>
          </p:cNvPr>
          <p:cNvPicPr>
            <a:picLocks/>
          </p:cNvPicPr>
          <p:nvPr/>
        </p:nvPicPr>
        <p:blipFill rotWithShape="1">
          <a:blip r:embed="rId7">
            <a:extLst>
              <a:ext uri="{28A0092B-C50C-407E-A947-70E740481C1C}">
                <a14:useLocalDpi xmlns:a14="http://schemas.microsoft.com/office/drawing/2010/main" val="0"/>
              </a:ext>
            </a:extLst>
          </a:blip>
          <a:srcRect/>
          <a:stretch/>
        </p:blipFill>
        <p:spPr>
          <a:xfrm>
            <a:off x="4641537" y="1261002"/>
            <a:ext cx="2880000" cy="2880000"/>
          </a:xfrm>
          <a:prstGeom prst="ellipse">
            <a:avLst/>
          </a:prstGeom>
          <a:ln w="50800">
            <a:solidFill>
              <a:schemeClr val="bg1"/>
            </a:solidFill>
          </a:ln>
        </p:spPr>
      </p:pic>
      <p:grpSp>
        <p:nvGrpSpPr>
          <p:cNvPr id="18" name="Group 17">
            <a:extLst>
              <a:ext uri="{FF2B5EF4-FFF2-40B4-BE49-F238E27FC236}">
                <a16:creationId xmlns:a16="http://schemas.microsoft.com/office/drawing/2014/main" id="{9E4EF287-B953-4835-B6AF-779DA972421B}"/>
              </a:ext>
            </a:extLst>
          </p:cNvPr>
          <p:cNvGrpSpPr/>
          <p:nvPr/>
        </p:nvGrpSpPr>
        <p:grpSpPr>
          <a:xfrm>
            <a:off x="5663690" y="5860257"/>
            <a:ext cx="864619" cy="898132"/>
            <a:chOff x="4262374" y="3276971"/>
            <a:chExt cx="2580990" cy="2681029"/>
          </a:xfrm>
        </p:grpSpPr>
        <p:pic>
          <p:nvPicPr>
            <p:cNvPr id="19" name="Picture 18">
              <a:extLst>
                <a:ext uri="{FF2B5EF4-FFF2-40B4-BE49-F238E27FC236}">
                  <a16:creationId xmlns:a16="http://schemas.microsoft.com/office/drawing/2014/main" id="{B71E0478-872D-44B7-95D2-101724FB80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262374" y="3276971"/>
              <a:ext cx="2580990" cy="2681029"/>
            </a:xfrm>
            <a:prstGeom prst="rect">
              <a:avLst/>
            </a:prstGeom>
          </p:spPr>
        </p:pic>
        <p:sp>
          <p:nvSpPr>
            <p:cNvPr id="20" name="Arrow: Right 19">
              <a:extLst>
                <a:ext uri="{FF2B5EF4-FFF2-40B4-BE49-F238E27FC236}">
                  <a16:creationId xmlns:a16="http://schemas.microsoft.com/office/drawing/2014/main" id="{1A8E562D-5D09-4C3D-8A56-319A93403711}"/>
                </a:ext>
              </a:extLst>
            </p:cNvPr>
            <p:cNvSpPr/>
            <p:nvPr/>
          </p:nvSpPr>
          <p:spPr>
            <a:xfrm>
              <a:off x="5796617" y="5026558"/>
              <a:ext cx="892941" cy="564574"/>
            </a:xfrm>
            <a:prstGeom prst="rightArrow">
              <a:avLst/>
            </a:prstGeom>
            <a:solidFill>
              <a:srgbClr val="01739A"/>
            </a:solidFill>
            <a:ln>
              <a:solidFill>
                <a:srgbClr val="017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9477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000"/>
                            </p:stCondLst>
                            <p:childTnLst>
                              <p:par>
                                <p:cTn id="13" presetID="10" presetClass="entr" presetSubtype="0" fill="hold" nodeType="after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000"/>
                            </p:stCondLst>
                            <p:childTnLst>
                              <p:par>
                                <p:cTn id="21" presetID="10" presetClass="entr" presetSubtype="0" fill="hold" grpId="0" nodeType="afterEffect">
                                  <p:stCondLst>
                                    <p:cond delay="2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20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7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80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265CE6-A36E-4230-A3EF-A4EE1D0760F7}"/>
              </a:ext>
            </a:extLst>
          </p:cNvPr>
          <p:cNvSpPr/>
          <p:nvPr/>
        </p:nvSpPr>
        <p:spPr>
          <a:xfrm>
            <a:off x="0" y="5778000"/>
            <a:ext cx="1219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306370BD-9CA6-4747-9415-987E5A93BDEA}"/>
              </a:ext>
            </a:extLst>
          </p:cNvPr>
          <p:cNvSpPr txBox="1"/>
          <p:nvPr/>
        </p:nvSpPr>
        <p:spPr>
          <a:xfrm>
            <a:off x="8839447" y="6356028"/>
            <a:ext cx="3179428" cy="369332"/>
          </a:xfrm>
          <a:prstGeom prst="rect">
            <a:avLst/>
          </a:prstGeom>
          <a:noFill/>
        </p:spPr>
        <p:txBody>
          <a:bodyPr wrap="square" rtlCol="0">
            <a:spAutoFit/>
          </a:bodyPr>
          <a:lstStyle/>
          <a:p>
            <a:pPr algn="ctr"/>
            <a:r>
              <a:rPr lang="en-GB" dirty="0">
                <a:solidFill>
                  <a:srgbClr val="0096C0"/>
                </a:solidFill>
                <a:latin typeface="Arial" panose="020B0604020202020204" pitchFamily="34" charset="0"/>
                <a:cs typeface="Arial" panose="020B0604020202020204" pitchFamily="34" charset="0"/>
              </a:rPr>
              <a:t>bumblebeeconservation.org</a:t>
            </a:r>
          </a:p>
        </p:txBody>
      </p:sp>
      <p:pic>
        <p:nvPicPr>
          <p:cNvPr id="4" name="!!BBCT">
            <a:extLst>
              <a:ext uri="{FF2B5EF4-FFF2-40B4-BE49-F238E27FC236}">
                <a16:creationId xmlns:a16="http://schemas.microsoft.com/office/drawing/2014/main" id="{093A9706-5F54-4575-A913-62A9EE0A4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25" y="5958000"/>
            <a:ext cx="2093166" cy="720000"/>
          </a:xfrm>
          <a:prstGeom prst="rect">
            <a:avLst/>
          </a:prstGeom>
        </p:spPr>
      </p:pic>
      <p:pic>
        <p:nvPicPr>
          <p:cNvPr id="5" name="Picture 4">
            <a:extLst>
              <a:ext uri="{FF2B5EF4-FFF2-40B4-BE49-F238E27FC236}">
                <a16:creationId xmlns:a16="http://schemas.microsoft.com/office/drawing/2014/main" id="{30042B3A-8929-4602-AD54-90E5A4FBE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3003" y="5927579"/>
            <a:ext cx="3145872" cy="471881"/>
          </a:xfrm>
          <a:prstGeom prst="rect">
            <a:avLst/>
          </a:prstGeom>
        </p:spPr>
      </p:pic>
      <p:pic>
        <p:nvPicPr>
          <p:cNvPr id="14" name="Picture 13">
            <a:extLst>
              <a:ext uri="{FF2B5EF4-FFF2-40B4-BE49-F238E27FC236}">
                <a16:creationId xmlns:a16="http://schemas.microsoft.com/office/drawing/2014/main" id="{8491D7A8-8562-428C-99B7-6D0D56B0335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1"/>
            <a:ext cx="12192000" cy="5778000"/>
          </a:xfrm>
          <a:prstGeom prst="rect">
            <a:avLst/>
          </a:prstGeom>
        </p:spPr>
      </p:pic>
      <p:sp>
        <p:nvSpPr>
          <p:cNvPr id="15" name="TextBox 14">
            <a:extLst>
              <a:ext uri="{FF2B5EF4-FFF2-40B4-BE49-F238E27FC236}">
                <a16:creationId xmlns:a16="http://schemas.microsoft.com/office/drawing/2014/main" id="{6A842987-9E77-431B-B46C-8BCA80CB55C4}"/>
              </a:ext>
            </a:extLst>
          </p:cNvPr>
          <p:cNvSpPr txBox="1"/>
          <p:nvPr/>
        </p:nvSpPr>
        <p:spPr>
          <a:xfrm>
            <a:off x="8005011" y="4254507"/>
            <a:ext cx="4013864" cy="1015663"/>
          </a:xfrm>
          <a:prstGeom prst="rect">
            <a:avLst/>
          </a:prstGeom>
          <a:noFill/>
        </p:spPr>
        <p:txBody>
          <a:bodyPr wrap="square" rtlCol="0">
            <a:spAutoFit/>
          </a:bodyPr>
          <a:lstStyle/>
          <a:p>
            <a:r>
              <a:rPr lang="en-GB" sz="6000" dirty="0">
                <a:solidFill>
                  <a:schemeClr val="bg1"/>
                </a:solidFill>
                <a:effectLst>
                  <a:outerShdw blurRad="38100" dist="38100" dir="2700000" algn="tl">
                    <a:srgbClr val="000000">
                      <a:alpha val="43137"/>
                    </a:srgbClr>
                  </a:outerShdw>
                </a:effectLst>
                <a:latin typeface="Arial Rounded MT Bold" panose="020F0704030504030204" pitchFamily="34" charset="0"/>
              </a:rPr>
              <a:t>thank you</a:t>
            </a:r>
          </a:p>
        </p:txBody>
      </p:sp>
      <p:sp>
        <p:nvSpPr>
          <p:cNvPr id="8" name="Rectangle 7">
            <a:extLst>
              <a:ext uri="{FF2B5EF4-FFF2-40B4-BE49-F238E27FC236}">
                <a16:creationId xmlns:a16="http://schemas.microsoft.com/office/drawing/2014/main" id="{CB1ACA36-1844-417A-B8DB-F56A7AD3007D}"/>
              </a:ext>
            </a:extLst>
          </p:cNvPr>
          <p:cNvSpPr/>
          <p:nvPr/>
        </p:nvSpPr>
        <p:spPr>
          <a:xfrm>
            <a:off x="10666005" y="5489921"/>
            <a:ext cx="1525995" cy="276999"/>
          </a:xfrm>
          <a:prstGeom prst="rect">
            <a:avLst/>
          </a:prstGeom>
        </p:spPr>
        <p:txBody>
          <a:bodyPr wrap="none">
            <a:spAutoFit/>
          </a:bodyPr>
          <a:lstStyle/>
          <a:p>
            <a:r>
              <a:rPr lang="en-GB" sz="1200" dirty="0"/>
              <a:t>Photo: Kate </a:t>
            </a:r>
            <a:r>
              <a:rPr lang="en-GB" sz="1200" dirty="0" err="1"/>
              <a:t>Jaconello</a:t>
            </a:r>
            <a:endParaRPr lang="en-GB" sz="1200" dirty="0"/>
          </a:p>
        </p:txBody>
      </p:sp>
    </p:spTree>
    <p:extLst>
      <p:ext uri="{BB962C8B-B14F-4D97-AF65-F5344CB8AC3E}">
        <p14:creationId xmlns:p14="http://schemas.microsoft.com/office/powerpoint/2010/main" val="912426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5533756-6f4f-4343-8248-69be55f1ed76">
      <Terms xmlns="http://schemas.microsoft.com/office/infopath/2007/PartnerControls"/>
    </lcf76f155ced4ddcb4097134ff3c332f>
    <TaxCatchAll xmlns="9fe7b768-b2f4-4ba4-ab25-85b81122f2c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3D7C244485F54482B574756EDF2BA0" ma:contentTypeVersion="" ma:contentTypeDescription="Create a new document." ma:contentTypeScope="" ma:versionID="a618687080a1f3cc3c7ecb8131554f11">
  <xsd:schema xmlns:xsd="http://www.w3.org/2001/XMLSchema" xmlns:xs="http://www.w3.org/2001/XMLSchema" xmlns:p="http://schemas.microsoft.com/office/2006/metadata/properties" xmlns:ns2="65533756-6f4f-4343-8248-69be55f1ed76" xmlns:ns3="9fe7b768-b2f4-4ba4-ab25-85b81122f2c5" targetNamespace="http://schemas.microsoft.com/office/2006/metadata/properties" ma:root="true" ma:fieldsID="89231eb06b3eb94e801c33e62e0b512b" ns2:_="" ns3:_="">
    <xsd:import namespace="65533756-6f4f-4343-8248-69be55f1ed76"/>
    <xsd:import namespace="9fe7b768-b2f4-4ba4-ab25-85b81122f2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33756-6f4f-4343-8248-69be55f1ed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c8b361-c297-43ec-b489-df3419723fd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e7b768-b2f4-4ba4-ab25-85b81122f2c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7462f6a-86d2-46fe-b10c-a6878070f93d}" ma:internalName="TaxCatchAll" ma:showField="CatchAllData" ma:web="9fe7b768-b2f4-4ba4-ab25-85b81122f2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2A9EFE-4D90-4F46-A1BE-3658804B760F}">
  <ds:schemaRefs>
    <ds:schemaRef ds:uri="http://schemas.openxmlformats.org/package/2006/metadata/core-properties"/>
    <ds:schemaRef ds:uri="http://schemas.microsoft.com/office/infopath/2007/PartnerControls"/>
    <ds:schemaRef ds:uri="http://schemas.microsoft.com/office/2006/documentManagement/types"/>
    <ds:schemaRef ds:uri="9fe7b768-b2f4-4ba4-ab25-85b81122f2c5"/>
    <ds:schemaRef ds:uri="http://purl.org/dc/elements/1.1/"/>
    <ds:schemaRef ds:uri="http://purl.org/dc/terms/"/>
    <ds:schemaRef ds:uri="http://purl.org/dc/dcmitype/"/>
    <ds:schemaRef ds:uri="http://www.w3.org/XML/1998/namespace"/>
    <ds:schemaRef ds:uri="65533756-6f4f-4343-8248-69be55f1ed76"/>
    <ds:schemaRef ds:uri="http://schemas.microsoft.com/office/2006/metadata/properties"/>
  </ds:schemaRefs>
</ds:datastoreItem>
</file>

<file path=customXml/itemProps2.xml><?xml version="1.0" encoding="utf-8"?>
<ds:datastoreItem xmlns:ds="http://schemas.openxmlformats.org/officeDocument/2006/customXml" ds:itemID="{97E319AA-A614-4EEE-AB7D-76454BE157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533756-6f4f-4343-8248-69be55f1ed76"/>
    <ds:schemaRef ds:uri="9fe7b768-b2f4-4ba4-ab25-85b81122f2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DF6EC6-B819-4C1D-8E9F-CB043BED9D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1816</Words>
  <Application>Microsoft Office PowerPoint</Application>
  <PresentationFormat>Widescreen</PresentationFormat>
  <Paragraphs>117</Paragraphs>
  <Slides>14</Slides>
  <Notes>9</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120</cp:revision>
  <dcterms:created xsi:type="dcterms:W3CDTF">2023-03-17T11:48:56Z</dcterms:created>
  <dcterms:modified xsi:type="dcterms:W3CDTF">2023-04-14T10:10:20Z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0x0101000D3D7C244485F54482B574756EDF2BA0</vt:lpwstr>
  </property>
  <property fmtid="{D5CDD505-2E9C-101B-9397-08002B2CF9AE}" pid="3" name="MediaServiceImageTags">
    <vt:lpwstr/>
  </property>
</Properties>
</file>